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Poppins Bold" panose="020B0604020202020204" charset="0"/>
      <p:regular r:id="rId28"/>
    </p:embeddedFont>
    <p:embeddedFont>
      <p:font typeface="Computer Says No" panose="020B0604020202020204" charset="0"/>
      <p:regular r:id="rId29"/>
    </p:embeddedFont>
    <p:embeddedFont>
      <p:font typeface="Poppins" panose="020B0604020202020204" charset="0"/>
      <p:regular r:id="rId30"/>
    </p:embeddedFont>
    <p:embeddedFont>
      <p:font typeface="Poppins Thin" panose="020B0604020202020204" charset="0"/>
      <p:regular r:id="rId31"/>
    </p:embeddedFont>
    <p:embeddedFont>
      <p:font typeface="Poppins Light"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8" d="100"/>
          <a:sy n="58" d="100"/>
        </p:scale>
        <p:origin x="-466" y="41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image" Target="../media/image4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image" Target="../media/image3.png"/><Relationship Id="rId10" Type="http://schemas.openxmlformats.org/officeDocument/2006/relationships/image" Target="../media/image42.svg"/><Relationship Id="rId4" Type="http://schemas.openxmlformats.org/officeDocument/2006/relationships/image" Target="../media/image37.svg"/><Relationship Id="rId9" Type="http://schemas.openxmlformats.org/officeDocument/2006/relationships/image" Target="../media/image31.png"/><Relationship Id="rId14" Type="http://schemas.openxmlformats.org/officeDocument/2006/relationships/image" Target="../media/image46.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8.sv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7.png"/><Relationship Id="rId4" Type="http://schemas.openxmlformats.org/officeDocument/2006/relationships/image" Target="../media/image51.sv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1.svg"/><Relationship Id="rId3" Type="http://schemas.openxmlformats.org/officeDocument/2006/relationships/image" Target="../media/image12.svg"/><Relationship Id="rId7" Type="http://schemas.openxmlformats.org/officeDocument/2006/relationships/image" Target="../media/image13.png"/><Relationship Id="rId12"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9.svg"/><Relationship Id="rId5" Type="http://schemas.openxmlformats.org/officeDocument/2006/relationships/image" Target="../media/image5.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7.sv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0.svg"/><Relationship Id="rId3" Type="http://schemas.openxmlformats.org/officeDocument/2006/relationships/image" Target="../media/image12.svg"/><Relationship Id="rId7" Type="http://schemas.openxmlformats.org/officeDocument/2006/relationships/image" Target="../media/image13.png"/><Relationship Id="rId12"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8.svg"/><Relationship Id="rId5" Type="http://schemas.openxmlformats.org/officeDocument/2006/relationships/image" Target="../media/image5.png"/><Relationship Id="rId10" Type="http://schemas.openxmlformats.org/officeDocument/2006/relationships/image" Target="../media/image21.png"/><Relationship Id="rId4" Type="http://schemas.openxmlformats.org/officeDocument/2006/relationships/image" Target="../media/image11.pn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286000" y="589365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Freeform 6"/>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7" name="Freeform 7"/>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8" name="TextBox 8"/>
          <p:cNvSpPr txBox="1"/>
          <p:nvPr/>
        </p:nvSpPr>
        <p:spPr>
          <a:xfrm>
            <a:off x="1771377" y="3058195"/>
            <a:ext cx="9447652" cy="2693045"/>
          </a:xfrm>
          <a:prstGeom prst="rect">
            <a:avLst/>
          </a:prstGeom>
        </p:spPr>
        <p:txBody>
          <a:bodyPr lIns="0" tIns="0" rIns="0" bIns="0" rtlCol="0" anchor="t">
            <a:spAutoFit/>
          </a:bodyPr>
          <a:lstStyle/>
          <a:p>
            <a:pPr algn="ctr">
              <a:lnSpc>
                <a:spcPts val="20989"/>
              </a:lnSpc>
            </a:pPr>
            <a:r>
              <a:rPr lang="en-US" sz="29151" dirty="0">
                <a:solidFill>
                  <a:schemeClr val="bg1"/>
                </a:solidFill>
                <a:latin typeface="Computer Says No"/>
              </a:rPr>
              <a:t>AADI</a:t>
            </a:r>
          </a:p>
        </p:txBody>
      </p:sp>
      <p:sp>
        <p:nvSpPr>
          <p:cNvPr id="9" name="TextBox 9"/>
          <p:cNvSpPr txBox="1"/>
          <p:nvPr/>
        </p:nvSpPr>
        <p:spPr>
          <a:xfrm>
            <a:off x="2404661" y="5423123"/>
            <a:ext cx="7763504" cy="1386533"/>
          </a:xfrm>
          <a:prstGeom prst="rect">
            <a:avLst/>
          </a:prstGeom>
        </p:spPr>
        <p:txBody>
          <a:bodyPr wrap="square" lIns="0" tIns="0" rIns="0" bIns="0" rtlCol="0" anchor="t">
            <a:spAutoFit/>
          </a:bodyPr>
          <a:lstStyle/>
          <a:p>
            <a:pPr algn="ctr">
              <a:lnSpc>
                <a:spcPts val="5147"/>
              </a:lnSpc>
            </a:pPr>
            <a:r>
              <a:rPr lang="en-US" sz="7148" dirty="0">
                <a:solidFill>
                  <a:schemeClr val="bg2"/>
                </a:solidFill>
                <a:latin typeface="Computer Says No Semi-Bold"/>
              </a:rPr>
              <a:t>AI-ASSISTED DESKTOP INTERFACE</a:t>
            </a:r>
          </a:p>
        </p:txBody>
      </p:sp>
      <p:sp>
        <p:nvSpPr>
          <p:cNvPr id="10" name="Freeform 10"/>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
        <p:nvSpPr>
          <p:cNvPr id="11" name="TextBox 11"/>
          <p:cNvSpPr txBox="1"/>
          <p:nvPr/>
        </p:nvSpPr>
        <p:spPr>
          <a:xfrm>
            <a:off x="430058" y="8724900"/>
            <a:ext cx="3608542" cy="884858"/>
          </a:xfrm>
          <a:prstGeom prst="rect">
            <a:avLst/>
          </a:prstGeom>
        </p:spPr>
        <p:txBody>
          <a:bodyPr wrap="square" lIns="0" tIns="0" rIns="0" bIns="0" rtlCol="0" anchor="t">
            <a:spAutoFit/>
          </a:bodyPr>
          <a:lstStyle/>
          <a:p>
            <a:pPr>
              <a:lnSpc>
                <a:spcPts val="3743"/>
              </a:lnSpc>
            </a:pPr>
            <a:r>
              <a:rPr lang="en-US" sz="3600" dirty="0">
                <a:solidFill>
                  <a:srgbClr val="FFFFFF"/>
                </a:solidFill>
                <a:latin typeface="Poppins"/>
              </a:rPr>
              <a:t>By:</a:t>
            </a:r>
          </a:p>
          <a:p>
            <a:pPr>
              <a:lnSpc>
                <a:spcPts val="3217"/>
              </a:lnSpc>
            </a:pPr>
            <a:r>
              <a:rPr lang="en-US" sz="3200" dirty="0" err="1">
                <a:solidFill>
                  <a:srgbClr val="FFFFFF"/>
                </a:solidFill>
                <a:latin typeface="Poppins"/>
              </a:rPr>
              <a:t>Harshada</a:t>
            </a:r>
            <a:r>
              <a:rPr lang="en-US" sz="3200" dirty="0">
                <a:solidFill>
                  <a:srgbClr val="FFFFFF"/>
                </a:solidFill>
                <a:latin typeface="Poppins"/>
              </a:rPr>
              <a:t> </a:t>
            </a:r>
            <a:r>
              <a:rPr lang="en-US" sz="3200" dirty="0" err="1" smtClean="0">
                <a:solidFill>
                  <a:srgbClr val="FFFFFF"/>
                </a:solidFill>
                <a:latin typeface="Poppins"/>
              </a:rPr>
              <a:t>Patil</a:t>
            </a:r>
            <a:endParaRPr lang="en-US" sz="3200" dirty="0">
              <a:solidFill>
                <a:srgbClr val="FFFFFF"/>
              </a:solidFill>
              <a:latin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1461488" y="966403"/>
            <a:ext cx="6304093" cy="1390669"/>
          </a:xfrm>
          <a:prstGeom prst="rect">
            <a:avLst/>
          </a:prstGeom>
        </p:spPr>
        <p:txBody>
          <a:bodyPr wrap="square" lIns="0" tIns="0" rIns="0" bIns="0" rtlCol="0" anchor="t">
            <a:spAutoFit/>
          </a:bodyPr>
          <a:lstStyle/>
          <a:p>
            <a:pPr marL="0" lvl="0" indent="0" algn="ctr">
              <a:lnSpc>
                <a:spcPts val="5039"/>
              </a:lnSpc>
              <a:spcBef>
                <a:spcPct val="0"/>
              </a:spcBef>
            </a:pPr>
            <a:r>
              <a:rPr lang="en-US" sz="6999">
                <a:solidFill>
                  <a:srgbClr val="BF78FE"/>
                </a:solidFill>
                <a:latin typeface="Computer Says No Semi-Bold"/>
              </a:rPr>
              <a:t>ENTERTAINMENT FEATURES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3260779" y="814361"/>
            <a:ext cx="4595747" cy="1338315"/>
          </a:xfrm>
          <a:prstGeom prst="rect">
            <a:avLst/>
          </a:prstGeom>
        </p:spPr>
        <p:txBody>
          <a:bodyPr wrap="square" lIns="0" tIns="0" rIns="0" bIns="0" rtlCol="0" anchor="t">
            <a:spAutoFit/>
          </a:bodyPr>
          <a:lstStyle/>
          <a:p>
            <a:pPr marL="0" lvl="0" indent="0" algn="ctr">
              <a:lnSpc>
                <a:spcPts val="5039"/>
              </a:lnSpc>
              <a:spcBef>
                <a:spcPct val="0"/>
              </a:spcBef>
            </a:pPr>
            <a:r>
              <a:rPr lang="en-US" sz="9600">
                <a:solidFill>
                  <a:srgbClr val="BF78FE"/>
                </a:solidFill>
                <a:latin typeface="Computer Says No"/>
              </a:rPr>
              <a:t> FILE MANAGEMENT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3854545" y="814362"/>
            <a:ext cx="4001981" cy="1338315"/>
          </a:xfrm>
          <a:prstGeom prst="rect">
            <a:avLst/>
          </a:prstGeom>
        </p:spPr>
        <p:txBody>
          <a:bodyPr wrap="square" lIns="0" tIns="0" rIns="0" bIns="0" rtlCol="0" anchor="t">
            <a:spAutoFit/>
          </a:bodyPr>
          <a:lstStyle/>
          <a:p>
            <a:pPr marL="0" lvl="0" indent="0" algn="ctr">
              <a:lnSpc>
                <a:spcPts val="5039"/>
              </a:lnSpc>
              <a:spcBef>
                <a:spcPct val="0"/>
              </a:spcBef>
            </a:pPr>
            <a:r>
              <a:rPr lang="en-US" sz="9600">
                <a:solidFill>
                  <a:srgbClr val="BF78FE"/>
                </a:solidFill>
                <a:latin typeface="Computer Says No"/>
              </a:rPr>
              <a:t> FILE MANAGEMENT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3152822" y="875398"/>
            <a:ext cx="4520859" cy="1359026"/>
          </a:xfrm>
          <a:prstGeom prst="rect">
            <a:avLst/>
          </a:prstGeom>
        </p:spPr>
        <p:txBody>
          <a:bodyPr wrap="square" lIns="0" tIns="0" rIns="0" bIns="0" rtlCol="0" anchor="t">
            <a:spAutoFit/>
          </a:bodyPr>
          <a:lstStyle/>
          <a:p>
            <a:pPr marL="0" lvl="0" indent="0" algn="ctr">
              <a:lnSpc>
                <a:spcPts val="5039"/>
              </a:lnSpc>
              <a:spcBef>
                <a:spcPct val="0"/>
              </a:spcBef>
            </a:pPr>
            <a:r>
              <a:rPr lang="en-US" sz="6999">
                <a:solidFill>
                  <a:srgbClr val="BF78FE"/>
                </a:solidFill>
                <a:latin typeface="Computer Says No Semi-Bold"/>
              </a:rPr>
              <a:t>USER INPUT RETENTION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8" name="TextBox 8"/>
          <p:cNvSpPr txBox="1"/>
          <p:nvPr/>
        </p:nvSpPr>
        <p:spPr>
          <a:xfrm>
            <a:off x="4829460" y="1833922"/>
            <a:ext cx="8232716" cy="1102866"/>
          </a:xfrm>
          <a:prstGeom prst="rect">
            <a:avLst/>
          </a:prstGeom>
        </p:spPr>
        <p:txBody>
          <a:bodyPr lIns="0" tIns="0" rIns="0" bIns="0" rtlCol="0" anchor="t">
            <a:spAutoFit/>
          </a:bodyPr>
          <a:lstStyle/>
          <a:p>
            <a:pPr marL="0" lvl="0" indent="0" algn="ctr">
              <a:lnSpc>
                <a:spcPts val="8583"/>
              </a:lnSpc>
              <a:spcBef>
                <a:spcPct val="0"/>
              </a:spcBef>
            </a:pPr>
            <a:r>
              <a:rPr lang="en-US" sz="11922">
                <a:solidFill>
                  <a:schemeClr val="bg1"/>
                </a:solidFill>
                <a:latin typeface="Computer Says No"/>
              </a:rPr>
              <a:t>IMPLEMENTATION</a:t>
            </a:r>
          </a:p>
        </p:txBody>
      </p:sp>
      <p:sp>
        <p:nvSpPr>
          <p:cNvPr id="9" name="TextBox 9"/>
          <p:cNvSpPr txBox="1"/>
          <p:nvPr/>
        </p:nvSpPr>
        <p:spPr>
          <a:xfrm>
            <a:off x="1176362" y="4399956"/>
            <a:ext cx="16082938" cy="4773295"/>
          </a:xfrm>
          <a:prstGeom prst="rect">
            <a:avLst/>
          </a:prstGeom>
        </p:spPr>
        <p:txBody>
          <a:bodyPr lIns="0" tIns="0" rIns="0" bIns="0" rtlCol="0" anchor="t">
            <a:spAutoFit/>
          </a:bodyPr>
          <a:lstStyle/>
          <a:p>
            <a:pPr>
              <a:lnSpc>
                <a:spcPts val="3219"/>
              </a:lnSpc>
            </a:pPr>
            <a:r>
              <a:rPr lang="en-US" sz="2299">
                <a:solidFill>
                  <a:srgbClr val="FFFFFF"/>
                </a:solidFill>
                <a:latin typeface="Poppins Light"/>
              </a:rPr>
              <a:t>The technology stack includes:</a:t>
            </a:r>
          </a:p>
          <a:p>
            <a:pPr marL="993131" lvl="2" indent="-331044">
              <a:lnSpc>
                <a:spcPts val="3219"/>
              </a:lnSpc>
              <a:buFont typeface="Arial"/>
              <a:buChar char="⚬"/>
            </a:pPr>
            <a:r>
              <a:rPr lang="en-US" sz="2299">
                <a:solidFill>
                  <a:srgbClr val="FFFFFF"/>
                </a:solidFill>
                <a:latin typeface="Poppins Bold"/>
              </a:rPr>
              <a:t>Python</a:t>
            </a:r>
            <a:r>
              <a:rPr lang="en-US" sz="2299">
                <a:solidFill>
                  <a:srgbClr val="FFFFFF"/>
                </a:solidFill>
                <a:latin typeface="Poppins Light"/>
              </a:rPr>
              <a:t>: AADI's core programming language for its flexibility, ease of use, and rich ecosystem of libraries.</a:t>
            </a:r>
          </a:p>
          <a:p>
            <a:pPr marL="993131" lvl="2" indent="-331044">
              <a:lnSpc>
                <a:spcPts val="3219"/>
              </a:lnSpc>
              <a:buFont typeface="Arial"/>
              <a:buChar char="⚬"/>
            </a:pPr>
            <a:r>
              <a:rPr lang="en-US" sz="2299">
                <a:solidFill>
                  <a:srgbClr val="FFFFFF"/>
                </a:solidFill>
                <a:latin typeface="Poppins Bold"/>
              </a:rPr>
              <a:t>SpeechRecognition Library</a:t>
            </a:r>
            <a:r>
              <a:rPr lang="en-US" sz="2299">
                <a:solidFill>
                  <a:srgbClr val="FFFFFF"/>
                </a:solidFill>
                <a:latin typeface="Poppins Light"/>
              </a:rPr>
              <a:t>: Used for implementing speech recognition functionality, allowing AADI to understand user commands.</a:t>
            </a:r>
          </a:p>
          <a:p>
            <a:pPr marL="993131" lvl="2" indent="-331044">
              <a:lnSpc>
                <a:spcPts val="3219"/>
              </a:lnSpc>
              <a:buFont typeface="Arial"/>
              <a:buChar char="⚬"/>
            </a:pPr>
            <a:r>
              <a:rPr lang="en-US" sz="2299">
                <a:solidFill>
                  <a:srgbClr val="FFFFFF"/>
                </a:solidFill>
                <a:latin typeface="Poppins Bold"/>
              </a:rPr>
              <a:t>Pyttsx3 Library</a:t>
            </a:r>
            <a:r>
              <a:rPr lang="en-US" sz="2299">
                <a:solidFill>
                  <a:srgbClr val="FFFFFF"/>
                </a:solidFill>
                <a:latin typeface="Poppins Light"/>
              </a:rPr>
              <a:t>: Utilized for text-to-speech conversion, enabling AADI to respond to user queries vocally.</a:t>
            </a:r>
          </a:p>
          <a:p>
            <a:pPr marL="993131" lvl="2" indent="-331044">
              <a:lnSpc>
                <a:spcPts val="3219"/>
              </a:lnSpc>
              <a:buFont typeface="Arial"/>
              <a:buChar char="⚬"/>
            </a:pPr>
            <a:r>
              <a:rPr lang="en-US" sz="2299">
                <a:solidFill>
                  <a:srgbClr val="FFFFFF"/>
                </a:solidFill>
                <a:latin typeface="Poppins Bold"/>
              </a:rPr>
              <a:t>Psutil Library</a:t>
            </a:r>
            <a:r>
              <a:rPr lang="en-US" sz="2299">
                <a:solidFill>
                  <a:srgbClr val="FFFFFF"/>
                </a:solidFill>
                <a:latin typeface="Poppins Light"/>
              </a:rPr>
              <a:t>: Integrated for system monitoring and management, providing insights into system resources.</a:t>
            </a:r>
          </a:p>
          <a:p>
            <a:pPr marL="993131" lvl="2" indent="-331044">
              <a:lnSpc>
                <a:spcPts val="3219"/>
              </a:lnSpc>
              <a:buFont typeface="Arial"/>
              <a:buChar char="⚬"/>
            </a:pPr>
            <a:r>
              <a:rPr lang="en-US" sz="2299">
                <a:solidFill>
                  <a:srgbClr val="FFFFFF"/>
                </a:solidFill>
                <a:latin typeface="Poppins Bold"/>
              </a:rPr>
              <a:t>Wikipedia Library</a:t>
            </a:r>
            <a:r>
              <a:rPr lang="en-US" sz="2299">
                <a:solidFill>
                  <a:srgbClr val="FFFFFF"/>
                </a:solidFill>
                <a:latin typeface="Poppins Light"/>
              </a:rPr>
              <a:t>: Incorporated for accessing Wikipedia articles, enriching AADI's knowledge base.</a:t>
            </a:r>
          </a:p>
          <a:p>
            <a:pPr marL="993131" lvl="2" indent="-331044">
              <a:lnSpc>
                <a:spcPts val="3219"/>
              </a:lnSpc>
              <a:buFont typeface="Arial"/>
              <a:buChar char="⚬"/>
            </a:pPr>
            <a:r>
              <a:rPr lang="en-US" sz="2299">
                <a:solidFill>
                  <a:srgbClr val="FFFFFF"/>
                </a:solidFill>
                <a:latin typeface="Poppins Bold"/>
              </a:rPr>
              <a:t>Webbrowser Library</a:t>
            </a:r>
            <a:r>
              <a:rPr lang="en-US" sz="2299">
                <a:solidFill>
                  <a:srgbClr val="FFFFFF"/>
                </a:solidFill>
                <a:latin typeface="Poppins Light"/>
              </a:rPr>
              <a:t>: Employed for web browsing functionality, facilitating internet searches and webpage navigation.</a:t>
            </a:r>
          </a:p>
          <a:p>
            <a:pPr marL="993131" lvl="2" indent="-331044">
              <a:lnSpc>
                <a:spcPts val="3219"/>
              </a:lnSpc>
              <a:buFont typeface="Arial"/>
              <a:buChar char="⚬"/>
            </a:pPr>
            <a:r>
              <a:rPr lang="en-US" sz="2299">
                <a:solidFill>
                  <a:srgbClr val="FFFFFF"/>
                </a:solidFill>
                <a:latin typeface="Poppins Bold"/>
              </a:rPr>
              <a:t>Pyautogui Library</a:t>
            </a:r>
            <a:r>
              <a:rPr lang="en-US" sz="2299">
                <a:solidFill>
                  <a:srgbClr val="FFFFFF"/>
                </a:solidFill>
                <a:latin typeface="Poppins Light"/>
              </a:rPr>
              <a:t>: Utilized for GUI automation, enabling AADI to interact with the desktop environment.</a:t>
            </a:r>
          </a:p>
          <a:p>
            <a:pPr>
              <a:lnSpc>
                <a:spcPts val="2939"/>
              </a:lnSpc>
            </a:pPr>
            <a:endParaRPr lang="en-US" sz="2299">
              <a:solidFill>
                <a:srgbClr val="FFFFFF"/>
              </a:solidFill>
              <a:latin typeface="Poppins Light"/>
            </a:endParaRPr>
          </a:p>
        </p:txBody>
      </p:sp>
      <p:sp>
        <p:nvSpPr>
          <p:cNvPr id="10" name="TextBox 10"/>
          <p:cNvSpPr txBox="1"/>
          <p:nvPr/>
        </p:nvSpPr>
        <p:spPr>
          <a:xfrm>
            <a:off x="5566856" y="3030733"/>
            <a:ext cx="3577144" cy="516937"/>
          </a:xfrm>
          <a:prstGeom prst="rect">
            <a:avLst/>
          </a:prstGeom>
        </p:spPr>
        <p:txBody>
          <a:bodyPr lIns="0" tIns="0" rIns="0" bIns="0" rtlCol="0" anchor="t">
            <a:spAutoFit/>
          </a:bodyPr>
          <a:lstStyle/>
          <a:p>
            <a:pPr algn="ctr">
              <a:lnSpc>
                <a:spcPts val="4057"/>
              </a:lnSpc>
              <a:spcBef>
                <a:spcPct val="0"/>
              </a:spcBef>
            </a:pPr>
            <a:r>
              <a:rPr lang="en-US" sz="2898">
                <a:solidFill>
                  <a:srgbClr val="FFFFFF"/>
                </a:solidFill>
                <a:latin typeface="Poppins"/>
              </a:rPr>
              <a:t>Technology Stack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0" y="0"/>
            <a:ext cx="18541531" cy="10287000"/>
          </a:xfrm>
          <a:custGeom>
            <a:avLst/>
            <a:gdLst/>
            <a:ahLst/>
            <a:cxnLst/>
            <a:rect l="l" t="t" r="r" b="b"/>
            <a:pathLst>
              <a:path w="18541531" h="10287000">
                <a:moveTo>
                  <a:pt x="0" y="0"/>
                </a:moveTo>
                <a:lnTo>
                  <a:pt x="18541531" y="0"/>
                </a:lnTo>
                <a:lnTo>
                  <a:pt x="18541531" y="10287000"/>
                </a:lnTo>
                <a:lnTo>
                  <a:pt x="0" y="10287000"/>
                </a:lnTo>
                <a:lnTo>
                  <a:pt x="0" y="0"/>
                </a:lnTo>
                <a:close/>
              </a:path>
            </a:pathLst>
          </a:custGeom>
          <a:blipFill>
            <a:blip r:embed="rId2"/>
            <a:stretch>
              <a:fillRect l="-666" t="-338" r="-45684" b="-48042"/>
            </a:stretch>
          </a:blipFill>
        </p:spPr>
      </p:sp>
      <p:sp>
        <p:nvSpPr>
          <p:cNvPr id="3" name="TextBox 3"/>
          <p:cNvSpPr txBox="1"/>
          <p:nvPr/>
        </p:nvSpPr>
        <p:spPr>
          <a:xfrm>
            <a:off x="283877" y="7413082"/>
            <a:ext cx="5743749" cy="2468561"/>
          </a:xfrm>
          <a:prstGeom prst="rect">
            <a:avLst/>
          </a:prstGeom>
        </p:spPr>
        <p:txBody>
          <a:bodyPr wrap="square" lIns="0" tIns="0" rIns="0" bIns="0" rtlCol="0" anchor="t">
            <a:spAutoFit/>
          </a:bodyPr>
          <a:lstStyle/>
          <a:p>
            <a:pPr algn="ctr">
              <a:lnSpc>
                <a:spcPts val="9799"/>
              </a:lnSpc>
              <a:spcBef>
                <a:spcPct val="0"/>
              </a:spcBef>
            </a:pPr>
            <a:r>
              <a:rPr lang="en-US" sz="6999">
                <a:solidFill>
                  <a:schemeClr val="accent4">
                    <a:lumMod val="60000"/>
                    <a:lumOff val="40000"/>
                  </a:schemeClr>
                </a:solidFill>
                <a:latin typeface="Poppins"/>
              </a:rPr>
              <a:t>Technology Stack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934527" y="1535574"/>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4817903"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2931282" y="5253556"/>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1028700"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5"/>
            <a:stretch>
              <a:fillRect/>
            </a:stretch>
          </a:blipFill>
        </p:spPr>
      </p:sp>
      <p:sp>
        <p:nvSpPr>
          <p:cNvPr id="8" name="Freeform 8"/>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6"/>
            <a:stretch>
              <a:fillRect/>
            </a:stretch>
          </a:blipFill>
        </p:spPr>
      </p:sp>
      <p:sp>
        <p:nvSpPr>
          <p:cNvPr id="9" name="TextBox 9"/>
          <p:cNvSpPr txBox="1"/>
          <p:nvPr/>
        </p:nvSpPr>
        <p:spPr>
          <a:xfrm>
            <a:off x="7999328" y="1505458"/>
            <a:ext cx="5646292" cy="1564531"/>
          </a:xfrm>
          <a:prstGeom prst="rect">
            <a:avLst/>
          </a:prstGeom>
        </p:spPr>
        <p:txBody>
          <a:bodyPr lIns="0" tIns="0" rIns="0" bIns="0" rtlCol="0" anchor="t">
            <a:spAutoFit/>
          </a:bodyPr>
          <a:lstStyle/>
          <a:p>
            <a:pPr marL="0" lvl="0" indent="0">
              <a:lnSpc>
                <a:spcPts val="6114"/>
              </a:lnSpc>
              <a:spcBef>
                <a:spcPct val="0"/>
              </a:spcBef>
            </a:pPr>
            <a:r>
              <a:rPr lang="en-IN" sz="8492" dirty="0">
                <a:solidFill>
                  <a:srgbClr val="5CE5F8"/>
                </a:solidFill>
                <a:latin typeface="Computer Says No"/>
              </a:rPr>
              <a:t>IMPLEMENTATION OF KEY FEATURES</a:t>
            </a:r>
            <a:r>
              <a:rPr lang="en-US" sz="8492" dirty="0">
                <a:solidFill>
                  <a:srgbClr val="5CE5F8"/>
                </a:solidFill>
                <a:latin typeface="Computer Says No"/>
              </a:rPr>
              <a:t> </a:t>
            </a:r>
          </a:p>
        </p:txBody>
      </p:sp>
      <p:sp>
        <p:nvSpPr>
          <p:cNvPr id="10" name="TextBox 10"/>
          <p:cNvSpPr txBox="1"/>
          <p:nvPr/>
        </p:nvSpPr>
        <p:spPr>
          <a:xfrm>
            <a:off x="8970991" y="3323459"/>
            <a:ext cx="5706507" cy="577081"/>
          </a:xfrm>
          <a:prstGeom prst="rect">
            <a:avLst/>
          </a:prstGeom>
        </p:spPr>
        <p:txBody>
          <a:bodyPr lIns="0" tIns="0" rIns="0" bIns="0" rtlCol="0" anchor="t">
            <a:spAutoFit/>
          </a:bodyPr>
          <a:lstStyle/>
          <a:p>
            <a:pPr marL="0" lvl="0" indent="0">
              <a:lnSpc>
                <a:spcPts val="4458"/>
              </a:lnSpc>
              <a:spcBef>
                <a:spcPct val="0"/>
              </a:spcBef>
            </a:pPr>
            <a:r>
              <a:rPr lang="en-US" sz="6192" dirty="0">
                <a:solidFill>
                  <a:schemeClr val="accent4">
                    <a:lumMod val="40000"/>
                    <a:lumOff val="60000"/>
                  </a:schemeClr>
                </a:solidFill>
                <a:latin typeface="Computer Says No"/>
              </a:rPr>
              <a:t>SPEECH RECOGNITION</a:t>
            </a:r>
          </a:p>
        </p:txBody>
      </p:sp>
      <p:sp>
        <p:nvSpPr>
          <p:cNvPr id="11" name="TextBox 11"/>
          <p:cNvSpPr txBox="1"/>
          <p:nvPr/>
        </p:nvSpPr>
        <p:spPr>
          <a:xfrm>
            <a:off x="8970991" y="3898900"/>
            <a:ext cx="5359782" cy="1165479"/>
          </a:xfrm>
          <a:prstGeom prst="rect">
            <a:avLst/>
          </a:prstGeom>
        </p:spPr>
        <p:txBody>
          <a:bodyPr lIns="0" tIns="0" rIns="0" bIns="0" rtlCol="0" anchor="t">
            <a:spAutoFit/>
          </a:bodyPr>
          <a:lstStyle/>
          <a:p>
            <a:pPr>
              <a:lnSpc>
                <a:spcPts val="3078"/>
              </a:lnSpc>
            </a:pPr>
            <a:r>
              <a:rPr lang="en-US" sz="1900">
                <a:solidFill>
                  <a:schemeClr val="bg2"/>
                </a:solidFill>
                <a:latin typeface="Poppins Light"/>
              </a:rPr>
              <a:t>Implemented using the SpeechRecognition library, which allows AADI to transcribe spoken commands into text for processing.</a:t>
            </a:r>
          </a:p>
        </p:txBody>
      </p:sp>
      <p:sp>
        <p:nvSpPr>
          <p:cNvPr id="12" name="TextBox 12"/>
          <p:cNvSpPr txBox="1"/>
          <p:nvPr/>
        </p:nvSpPr>
        <p:spPr>
          <a:xfrm>
            <a:off x="8970991" y="5592052"/>
            <a:ext cx="6820005" cy="577081"/>
          </a:xfrm>
          <a:prstGeom prst="rect">
            <a:avLst/>
          </a:prstGeom>
        </p:spPr>
        <p:txBody>
          <a:bodyPr lIns="0" tIns="0" rIns="0" bIns="0" rtlCol="0" anchor="t">
            <a:spAutoFit/>
          </a:bodyPr>
          <a:lstStyle/>
          <a:p>
            <a:pPr marL="0" lvl="0" indent="0">
              <a:lnSpc>
                <a:spcPts val="4458"/>
              </a:lnSpc>
              <a:spcBef>
                <a:spcPct val="0"/>
              </a:spcBef>
            </a:pPr>
            <a:r>
              <a:rPr lang="en-US" sz="6192">
                <a:solidFill>
                  <a:schemeClr val="accent4">
                    <a:lumMod val="40000"/>
                    <a:lumOff val="60000"/>
                  </a:schemeClr>
                </a:solidFill>
                <a:latin typeface="Computer Says No"/>
              </a:rPr>
              <a:t>TEXT TO SPEECH CONVERSION</a:t>
            </a:r>
          </a:p>
        </p:txBody>
      </p:sp>
      <p:sp>
        <p:nvSpPr>
          <p:cNvPr id="13" name="TextBox 13"/>
          <p:cNvSpPr txBox="1"/>
          <p:nvPr/>
        </p:nvSpPr>
        <p:spPr>
          <a:xfrm>
            <a:off x="8970991" y="6167493"/>
            <a:ext cx="5359782" cy="1165479"/>
          </a:xfrm>
          <a:prstGeom prst="rect">
            <a:avLst/>
          </a:prstGeom>
        </p:spPr>
        <p:txBody>
          <a:bodyPr lIns="0" tIns="0" rIns="0" bIns="0" rtlCol="0" anchor="t">
            <a:spAutoFit/>
          </a:bodyPr>
          <a:lstStyle/>
          <a:p>
            <a:pPr>
              <a:lnSpc>
                <a:spcPts val="3077"/>
              </a:lnSpc>
            </a:pPr>
            <a:r>
              <a:rPr lang="en-US" sz="1899" b="1">
                <a:solidFill>
                  <a:schemeClr val="bg2"/>
                </a:solidFill>
                <a:latin typeface="Poppins Thin"/>
              </a:rPr>
              <a:t> Achieved using the Pyttsx3 library, enabling AADI to vocalize responses to user queries.</a:t>
            </a:r>
          </a:p>
          <a:p>
            <a:pPr>
              <a:lnSpc>
                <a:spcPts val="3077"/>
              </a:lnSpc>
            </a:pPr>
            <a:endParaRPr lang="en-US" sz="1899" b="1">
              <a:solidFill>
                <a:schemeClr val="bg2"/>
              </a:solidFill>
              <a:latin typeface="Poppins Thin"/>
            </a:endParaRPr>
          </a:p>
        </p:txBody>
      </p:sp>
      <p:sp>
        <p:nvSpPr>
          <p:cNvPr id="14" name="TextBox 14"/>
          <p:cNvSpPr txBox="1"/>
          <p:nvPr/>
        </p:nvSpPr>
        <p:spPr>
          <a:xfrm>
            <a:off x="7987053" y="7370671"/>
            <a:ext cx="4605796" cy="577081"/>
          </a:xfrm>
          <a:prstGeom prst="rect">
            <a:avLst/>
          </a:prstGeom>
        </p:spPr>
        <p:txBody>
          <a:bodyPr lIns="0" tIns="0" rIns="0" bIns="0" rtlCol="0" anchor="t">
            <a:spAutoFit/>
          </a:bodyPr>
          <a:lstStyle/>
          <a:p>
            <a:pPr marL="0" lvl="0" indent="0">
              <a:lnSpc>
                <a:spcPts val="4458"/>
              </a:lnSpc>
              <a:spcBef>
                <a:spcPct val="0"/>
              </a:spcBef>
            </a:pPr>
            <a:r>
              <a:rPr lang="en-US" sz="6192">
                <a:solidFill>
                  <a:schemeClr val="accent4">
                    <a:lumMod val="40000"/>
                    <a:lumOff val="60000"/>
                  </a:schemeClr>
                </a:solidFill>
                <a:latin typeface="Computer Says No"/>
              </a:rPr>
              <a:t>API INTEGRATION</a:t>
            </a:r>
          </a:p>
        </p:txBody>
      </p:sp>
      <p:sp>
        <p:nvSpPr>
          <p:cNvPr id="15" name="TextBox 15"/>
          <p:cNvSpPr txBox="1"/>
          <p:nvPr/>
        </p:nvSpPr>
        <p:spPr>
          <a:xfrm>
            <a:off x="7987053" y="7494897"/>
            <a:ext cx="5359782" cy="1946529"/>
          </a:xfrm>
          <a:prstGeom prst="rect">
            <a:avLst/>
          </a:prstGeom>
        </p:spPr>
        <p:txBody>
          <a:bodyPr lIns="0" tIns="0" rIns="0" bIns="0" rtlCol="0" anchor="t">
            <a:spAutoFit/>
          </a:bodyPr>
          <a:lstStyle/>
          <a:p>
            <a:pPr>
              <a:lnSpc>
                <a:spcPts val="3077"/>
              </a:lnSpc>
            </a:pPr>
            <a:endParaRPr b="1">
              <a:solidFill>
                <a:schemeClr val="bg2"/>
              </a:solidFill>
            </a:endParaRPr>
          </a:p>
          <a:p>
            <a:pPr>
              <a:lnSpc>
                <a:spcPts val="3077"/>
              </a:lnSpc>
            </a:pPr>
            <a:r>
              <a:rPr lang="en-US" sz="1899" b="1">
                <a:solidFill>
                  <a:schemeClr val="bg2"/>
                </a:solidFill>
                <a:latin typeface="Poppins Thin"/>
              </a:rPr>
              <a:t>AADI integrates with external APIs such as Wikipedia and web browsers to fetch information and perform tasks requested by users.</a:t>
            </a:r>
          </a:p>
        </p:txBody>
      </p:sp>
      <p:sp>
        <p:nvSpPr>
          <p:cNvPr id="16" name="Freeform 16"/>
          <p:cNvSpPr/>
          <p:nvPr/>
        </p:nvSpPr>
        <p:spPr>
          <a:xfrm>
            <a:off x="4051768" y="2737251"/>
            <a:ext cx="1256899" cy="1256899"/>
          </a:xfrm>
          <a:custGeom>
            <a:avLst/>
            <a:gdLst/>
            <a:ahLst/>
            <a:cxnLst/>
            <a:rect l="l" t="t" r="r" b="b"/>
            <a:pathLst>
              <a:path w="1256899" h="1256899">
                <a:moveTo>
                  <a:pt x="0" y="0"/>
                </a:moveTo>
                <a:lnTo>
                  <a:pt x="1256899" y="0"/>
                </a:lnTo>
                <a:lnTo>
                  <a:pt x="1256899" y="1256899"/>
                </a:lnTo>
                <a:lnTo>
                  <a:pt x="0" y="125689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7" name="Freeform 17"/>
          <p:cNvSpPr/>
          <p:nvPr/>
        </p:nvSpPr>
        <p:spPr>
          <a:xfrm>
            <a:off x="5903408" y="4537149"/>
            <a:ext cx="1326860" cy="1256899"/>
          </a:xfrm>
          <a:custGeom>
            <a:avLst/>
            <a:gdLst/>
            <a:ahLst/>
            <a:cxnLst/>
            <a:rect l="l" t="t" r="r" b="b"/>
            <a:pathLst>
              <a:path w="1326860" h="1256899">
                <a:moveTo>
                  <a:pt x="0" y="0"/>
                </a:moveTo>
                <a:lnTo>
                  <a:pt x="1326860" y="0"/>
                </a:lnTo>
                <a:lnTo>
                  <a:pt x="1326860" y="1256899"/>
                </a:lnTo>
                <a:lnTo>
                  <a:pt x="0" y="125689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18" name="Freeform 18"/>
          <p:cNvSpPr/>
          <p:nvPr/>
        </p:nvSpPr>
        <p:spPr>
          <a:xfrm>
            <a:off x="2141123" y="4537149"/>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19" name="Freeform 19"/>
          <p:cNvSpPr/>
          <p:nvPr/>
        </p:nvSpPr>
        <p:spPr>
          <a:xfrm>
            <a:off x="4042303" y="6368372"/>
            <a:ext cx="1551199" cy="1204295"/>
          </a:xfrm>
          <a:custGeom>
            <a:avLst/>
            <a:gdLst/>
            <a:ahLst/>
            <a:cxnLst/>
            <a:rect l="l" t="t" r="r" b="b"/>
            <a:pathLst>
              <a:path w="1551199" h="1204295">
                <a:moveTo>
                  <a:pt x="0" y="0"/>
                </a:moveTo>
                <a:lnTo>
                  <a:pt x="1551200" y="0"/>
                </a:lnTo>
                <a:lnTo>
                  <a:pt x="1551200" y="1204295"/>
                </a:lnTo>
                <a:lnTo>
                  <a:pt x="0" y="120429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5" name="TextBox 5"/>
          <p:cNvSpPr txBox="1"/>
          <p:nvPr/>
        </p:nvSpPr>
        <p:spPr>
          <a:xfrm>
            <a:off x="4338661" y="1717088"/>
            <a:ext cx="9610678" cy="1141900"/>
          </a:xfrm>
          <a:prstGeom prst="rect">
            <a:avLst/>
          </a:prstGeom>
        </p:spPr>
        <p:txBody>
          <a:bodyPr wrap="square" lIns="0" tIns="0" rIns="0" bIns="0" rtlCol="0" anchor="t">
            <a:spAutoFit/>
          </a:bodyPr>
          <a:lstStyle/>
          <a:p>
            <a:pPr marL="0" lvl="0" indent="0" algn="ctr">
              <a:lnSpc>
                <a:spcPts val="7693"/>
              </a:lnSpc>
              <a:spcBef>
                <a:spcPct val="0"/>
              </a:spcBef>
            </a:pPr>
            <a:r>
              <a:rPr lang="en-US" sz="10686">
                <a:solidFill>
                  <a:srgbClr val="6866E1"/>
                </a:solidFill>
                <a:latin typeface="Computer Says No"/>
              </a:rPr>
              <a:t>TESTING AND VALIDATION</a:t>
            </a:r>
          </a:p>
        </p:txBody>
      </p:sp>
      <p:sp>
        <p:nvSpPr>
          <p:cNvPr id="6" name="Freeform 6"/>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3001968" y="426049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01</a:t>
            </a:r>
          </a:p>
        </p:txBody>
      </p:sp>
      <p:sp>
        <p:nvSpPr>
          <p:cNvPr id="11" name="TextBox 11"/>
          <p:cNvSpPr txBox="1"/>
          <p:nvPr/>
        </p:nvSpPr>
        <p:spPr>
          <a:xfrm>
            <a:off x="6783593" y="419567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02</a:t>
            </a:r>
          </a:p>
        </p:txBody>
      </p:sp>
      <p:sp>
        <p:nvSpPr>
          <p:cNvPr id="12" name="TextBox 12"/>
          <p:cNvSpPr txBox="1"/>
          <p:nvPr/>
        </p:nvSpPr>
        <p:spPr>
          <a:xfrm>
            <a:off x="1056090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03</a:t>
            </a:r>
          </a:p>
        </p:txBody>
      </p:sp>
      <p:sp>
        <p:nvSpPr>
          <p:cNvPr id="13" name="TextBox 13"/>
          <p:cNvSpPr txBox="1"/>
          <p:nvPr/>
        </p:nvSpPr>
        <p:spPr>
          <a:xfrm>
            <a:off x="1434938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04</a:t>
            </a:r>
          </a:p>
        </p:txBody>
      </p:sp>
      <p:sp>
        <p:nvSpPr>
          <p:cNvPr id="14" name="TextBox 14"/>
          <p:cNvSpPr txBox="1"/>
          <p:nvPr/>
        </p:nvSpPr>
        <p:spPr>
          <a:xfrm>
            <a:off x="13432252" y="5940374"/>
            <a:ext cx="3121512" cy="4016502"/>
          </a:xfrm>
          <a:prstGeom prst="rect">
            <a:avLst/>
          </a:prstGeom>
        </p:spPr>
        <p:txBody>
          <a:bodyPr lIns="0" tIns="0" rIns="0" bIns="0" rtlCol="0" anchor="t">
            <a:spAutoFit/>
          </a:bodyPr>
          <a:lstStyle/>
          <a:p>
            <a:pPr>
              <a:lnSpc>
                <a:spcPts val="3563"/>
              </a:lnSpc>
            </a:pPr>
            <a:r>
              <a:rPr lang="en-US" sz="2199">
                <a:solidFill>
                  <a:srgbClr val="FFFFFF"/>
                </a:solidFill>
                <a:latin typeface="Poppins Bold"/>
              </a:rPr>
              <a:t>Regression Testing:</a:t>
            </a:r>
            <a:r>
              <a:rPr lang="en-US" sz="2199">
                <a:solidFill>
                  <a:srgbClr val="FFFFFF"/>
                </a:solidFill>
                <a:latin typeface="Poppins Light"/>
              </a:rPr>
              <a:t> Re-running previously executed test cases to ensure that new changes or updates do not adversely affect existing functionality.</a:t>
            </a:r>
          </a:p>
          <a:p>
            <a:pPr algn="ctr">
              <a:lnSpc>
                <a:spcPts val="3563"/>
              </a:lnSpc>
            </a:pPr>
            <a:endParaRPr lang="en-US" sz="2199">
              <a:solidFill>
                <a:srgbClr val="FFFFFF"/>
              </a:solidFill>
              <a:latin typeface="Poppins Light"/>
            </a:endParaRPr>
          </a:p>
        </p:txBody>
      </p:sp>
      <p:sp>
        <p:nvSpPr>
          <p:cNvPr id="15" name="AutoShape 15"/>
          <p:cNvSpPr/>
          <p:nvPr/>
        </p:nvSpPr>
        <p:spPr>
          <a:xfrm flipV="1">
            <a:off x="12270492" y="4612367"/>
            <a:ext cx="1702780" cy="0"/>
          </a:xfrm>
          <a:prstGeom prst="line">
            <a:avLst/>
          </a:prstGeom>
          <a:ln w="47625" cap="rnd">
            <a:solidFill>
              <a:srgbClr val="5CE5F8"/>
            </a:solidFill>
            <a:prstDash val="sysDot"/>
            <a:headEnd type="none" w="sm" len="sm"/>
            <a:tailEnd type="none" w="sm" len="sm"/>
          </a:ln>
        </p:spPr>
      </p:sp>
      <p:sp>
        <p:nvSpPr>
          <p:cNvPr id="16" name="TextBox 16"/>
          <p:cNvSpPr txBox="1"/>
          <p:nvPr/>
        </p:nvSpPr>
        <p:spPr>
          <a:xfrm>
            <a:off x="9653071" y="5940374"/>
            <a:ext cx="3121512" cy="3501917"/>
          </a:xfrm>
          <a:prstGeom prst="rect">
            <a:avLst/>
          </a:prstGeom>
        </p:spPr>
        <p:txBody>
          <a:bodyPr lIns="0" tIns="0" rIns="0" bIns="0" rtlCol="0" anchor="t">
            <a:spAutoFit/>
          </a:bodyPr>
          <a:lstStyle/>
          <a:p>
            <a:pPr>
              <a:lnSpc>
                <a:spcPts val="3563"/>
              </a:lnSpc>
            </a:pPr>
            <a:r>
              <a:rPr lang="en-US" sz="2199">
                <a:solidFill>
                  <a:srgbClr val="FFFFFF"/>
                </a:solidFill>
                <a:latin typeface="Poppins Bold"/>
              </a:rPr>
              <a:t>User Acceptance Testing (UAT):</a:t>
            </a:r>
            <a:r>
              <a:rPr lang="en-US" sz="2199">
                <a:solidFill>
                  <a:srgbClr val="FFFFFF"/>
                </a:solidFill>
                <a:latin typeface="Poppins Light"/>
              </a:rPr>
              <a:t> </a:t>
            </a:r>
          </a:p>
          <a:p>
            <a:pPr>
              <a:lnSpc>
                <a:spcPts val="3563"/>
              </a:lnSpc>
            </a:pPr>
            <a:r>
              <a:rPr lang="en-US" sz="2199">
                <a:solidFill>
                  <a:srgbClr val="FFFFFF"/>
                </a:solidFill>
                <a:latin typeface="Poppins Light"/>
              </a:rPr>
              <a:t>Involving real users to validate AADI's usability, effectiveness, and user satisfaction.</a:t>
            </a:r>
          </a:p>
          <a:p>
            <a:pPr algn="ctr">
              <a:lnSpc>
                <a:spcPts val="2999"/>
              </a:lnSpc>
            </a:pPr>
            <a:endParaRPr lang="en-US" sz="2199">
              <a:solidFill>
                <a:srgbClr val="FFFFFF"/>
              </a:solidFill>
              <a:latin typeface="Poppins Light"/>
            </a:endParaRPr>
          </a:p>
        </p:txBody>
      </p:sp>
      <p:sp>
        <p:nvSpPr>
          <p:cNvPr id="17" name="TextBox 17"/>
          <p:cNvSpPr txBox="1"/>
          <p:nvPr/>
        </p:nvSpPr>
        <p:spPr>
          <a:xfrm>
            <a:off x="5874334" y="5940374"/>
            <a:ext cx="3121512" cy="3501917"/>
          </a:xfrm>
          <a:prstGeom prst="rect">
            <a:avLst/>
          </a:prstGeom>
        </p:spPr>
        <p:txBody>
          <a:bodyPr lIns="0" tIns="0" rIns="0" bIns="0" rtlCol="0" anchor="t">
            <a:spAutoFit/>
          </a:bodyPr>
          <a:lstStyle/>
          <a:p>
            <a:pPr>
              <a:lnSpc>
                <a:spcPts val="3563"/>
              </a:lnSpc>
            </a:pPr>
            <a:r>
              <a:rPr lang="en-US" sz="2199">
                <a:solidFill>
                  <a:srgbClr val="FFFFFF"/>
                </a:solidFill>
                <a:latin typeface="Poppins Bold"/>
              </a:rPr>
              <a:t>Integration Testing: </a:t>
            </a:r>
          </a:p>
          <a:p>
            <a:pPr>
              <a:lnSpc>
                <a:spcPts val="3563"/>
              </a:lnSpc>
            </a:pPr>
            <a:r>
              <a:rPr lang="en-US" sz="2199">
                <a:solidFill>
                  <a:srgbClr val="FFFFFF"/>
                </a:solidFill>
                <a:latin typeface="Poppins Light"/>
              </a:rPr>
              <a:t>Testing the integration between different modules and components of AADI to ensure seamless functionality.</a:t>
            </a:r>
          </a:p>
          <a:p>
            <a:pPr>
              <a:lnSpc>
                <a:spcPts val="2999"/>
              </a:lnSpc>
            </a:pPr>
            <a:endParaRPr lang="en-US" sz="2199">
              <a:solidFill>
                <a:srgbClr val="FFFFFF"/>
              </a:solidFill>
              <a:latin typeface="Poppins Light"/>
            </a:endParaRPr>
          </a:p>
        </p:txBody>
      </p:sp>
      <p:sp>
        <p:nvSpPr>
          <p:cNvPr id="18" name="AutoShape 18"/>
          <p:cNvSpPr/>
          <p:nvPr/>
        </p:nvSpPr>
        <p:spPr>
          <a:xfrm flipV="1">
            <a:off x="8454383" y="4612367"/>
            <a:ext cx="1702780" cy="0"/>
          </a:xfrm>
          <a:prstGeom prst="line">
            <a:avLst/>
          </a:prstGeom>
          <a:ln w="47625" cap="rnd">
            <a:solidFill>
              <a:srgbClr val="5CE5F8"/>
            </a:solidFill>
            <a:prstDash val="sysDot"/>
            <a:headEnd type="none" w="sm" len="sm"/>
            <a:tailEnd type="none" w="sm" len="sm"/>
          </a:ln>
        </p:spPr>
      </p:sp>
      <p:sp>
        <p:nvSpPr>
          <p:cNvPr id="19" name="AutoShape 19"/>
          <p:cNvSpPr/>
          <p:nvPr/>
        </p:nvSpPr>
        <p:spPr>
          <a:xfrm flipV="1">
            <a:off x="4675646" y="4545201"/>
            <a:ext cx="1702780" cy="0"/>
          </a:xfrm>
          <a:prstGeom prst="line">
            <a:avLst/>
          </a:prstGeom>
          <a:ln w="47625" cap="rnd">
            <a:solidFill>
              <a:srgbClr val="5CE5F8"/>
            </a:solidFill>
            <a:prstDash val="sysDot"/>
            <a:headEnd type="none" w="sm" len="sm"/>
            <a:tailEnd type="none" w="sm" len="sm"/>
          </a:ln>
        </p:spPr>
      </p:sp>
      <p:sp>
        <p:nvSpPr>
          <p:cNvPr id="20" name="TextBox 20"/>
          <p:cNvSpPr txBox="1"/>
          <p:nvPr/>
        </p:nvSpPr>
        <p:spPr>
          <a:xfrm>
            <a:off x="2095597" y="5940374"/>
            <a:ext cx="3121512" cy="3501917"/>
          </a:xfrm>
          <a:prstGeom prst="rect">
            <a:avLst/>
          </a:prstGeom>
        </p:spPr>
        <p:txBody>
          <a:bodyPr lIns="0" tIns="0" rIns="0" bIns="0" rtlCol="0" anchor="t">
            <a:spAutoFit/>
          </a:bodyPr>
          <a:lstStyle/>
          <a:p>
            <a:pPr>
              <a:lnSpc>
                <a:spcPts val="3563"/>
              </a:lnSpc>
            </a:pPr>
            <a:r>
              <a:rPr lang="en-US" sz="2199">
                <a:solidFill>
                  <a:srgbClr val="FFFFFF"/>
                </a:solidFill>
                <a:latin typeface="Poppins Bold"/>
              </a:rPr>
              <a:t>Unit Testing: </a:t>
            </a:r>
          </a:p>
          <a:p>
            <a:pPr>
              <a:lnSpc>
                <a:spcPts val="3563"/>
              </a:lnSpc>
            </a:pPr>
            <a:r>
              <a:rPr lang="en-US" sz="2199">
                <a:solidFill>
                  <a:srgbClr val="FFFFFF"/>
                </a:solidFill>
                <a:latin typeface="Poppins Light"/>
              </a:rPr>
              <a:t>Testing individual components and functions of AADI to verify their correctness and behavior.</a:t>
            </a:r>
          </a:p>
          <a:p>
            <a:pPr>
              <a:lnSpc>
                <a:spcPts val="2999"/>
              </a:lnSpc>
            </a:pPr>
            <a:endParaRPr lang="en-US" sz="2199">
              <a:solidFill>
                <a:srgbClr val="FFFFFF"/>
              </a:solidFill>
              <a:latin typeface="Poppin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xmlns="" r:embed="rId4"/>
                </a:ext>
              </a:extLst>
            </a:blip>
            <a:stretch>
              <a:fillRect t="-20258"/>
            </a:stretch>
          </a:blipFill>
        </p:spPr>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6" name="TextBox 6"/>
          <p:cNvSpPr txBox="1"/>
          <p:nvPr/>
        </p:nvSpPr>
        <p:spPr>
          <a:xfrm>
            <a:off x="2786125" y="2282686"/>
            <a:ext cx="12043720" cy="859210"/>
          </a:xfrm>
          <a:prstGeom prst="rect">
            <a:avLst/>
          </a:prstGeom>
        </p:spPr>
        <p:txBody>
          <a:bodyPr wrap="square" lIns="0" tIns="0" rIns="0" bIns="0" rtlCol="0" anchor="t">
            <a:spAutoFit/>
          </a:bodyPr>
          <a:lstStyle/>
          <a:p>
            <a:pPr marL="0" lvl="0" indent="0" algn="ctr">
              <a:lnSpc>
                <a:spcPts val="6695"/>
              </a:lnSpc>
              <a:spcBef>
                <a:spcPct val="0"/>
              </a:spcBef>
            </a:pPr>
            <a:r>
              <a:rPr lang="en-US" sz="9299" b="1">
                <a:solidFill>
                  <a:schemeClr val="bg1"/>
                </a:solidFill>
                <a:latin typeface="Computer Says No"/>
              </a:rPr>
              <a:t>CHALLANGES FACED AND SOLUTIONS</a:t>
            </a:r>
          </a:p>
        </p:txBody>
      </p:sp>
      <p:sp>
        <p:nvSpPr>
          <p:cNvPr id="7" name="TextBox 7"/>
          <p:cNvSpPr txBox="1"/>
          <p:nvPr/>
        </p:nvSpPr>
        <p:spPr>
          <a:xfrm>
            <a:off x="4742828" y="3784357"/>
            <a:ext cx="10469841" cy="2236296"/>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Bold"/>
              </a:rPr>
              <a:t>Speech Recognition Accuracy</a:t>
            </a:r>
            <a:r>
              <a:rPr lang="en-US" sz="2181">
                <a:solidFill>
                  <a:srgbClr val="FFFFFF"/>
                </a:solidFill>
                <a:latin typeface="Poppins Light"/>
              </a:rPr>
              <a:t>: One challenge faced during implementation was ensuring accurate speech recognition, especially in noisy environments. This was addressed by fine-tuning the speech recognition models and implementing noise cancellation techniques.</a:t>
            </a:r>
          </a:p>
          <a:p>
            <a:pPr marL="471059" lvl="1" indent="-235530">
              <a:lnSpc>
                <a:spcPts val="3534"/>
              </a:lnSpc>
              <a:buFont typeface="Arial"/>
              <a:buChar char="•"/>
            </a:pPr>
            <a:endParaRPr lang="en-US" sz="2181">
              <a:solidFill>
                <a:srgbClr val="FFFFFF"/>
              </a:solidFill>
              <a:latin typeface="Poppins Light"/>
            </a:endParaRPr>
          </a:p>
        </p:txBody>
      </p:sp>
      <p:sp>
        <p:nvSpPr>
          <p:cNvPr id="8" name="TextBox 8"/>
          <p:cNvSpPr txBox="1"/>
          <p:nvPr/>
        </p:nvSpPr>
        <p:spPr>
          <a:xfrm>
            <a:off x="4742828" y="6193228"/>
            <a:ext cx="10469841" cy="2236296"/>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Bold"/>
              </a:rPr>
              <a:t>API Integration Complexity</a:t>
            </a:r>
            <a:r>
              <a:rPr lang="en-US" sz="2181">
                <a:solidFill>
                  <a:srgbClr val="FFFFFF"/>
                </a:solidFill>
                <a:latin typeface="Poppins Light"/>
              </a:rPr>
              <a:t>: Integrating with external APIs posed challenges due to differences in API specifications and authentication methods. These challenges were overcome through thorough API documentation review and implementation of robust error handling mechanisms.</a:t>
            </a:r>
          </a:p>
        </p:txBody>
      </p:sp>
      <p:sp>
        <p:nvSpPr>
          <p:cNvPr id="9" name="AutoShape 9"/>
          <p:cNvSpPr/>
          <p:nvPr/>
        </p:nvSpPr>
        <p:spPr>
          <a:xfrm flipV="1">
            <a:off x="4412617" y="5774369"/>
            <a:ext cx="11130264" cy="84358"/>
          </a:xfrm>
          <a:prstGeom prst="line">
            <a:avLst/>
          </a:prstGeom>
          <a:ln w="38100" cap="flat">
            <a:solidFill>
              <a:srgbClr val="FFFFFF"/>
            </a:solidFill>
            <a:prstDash val="solid"/>
            <a:headEnd type="none" w="sm" len="sm"/>
            <a:tailEnd type="none" w="sm" len="sm"/>
          </a:ln>
        </p:spPr>
      </p:sp>
      <p:sp>
        <p:nvSpPr>
          <p:cNvPr id="10" name="Freeform 10"/>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TextBox 11"/>
          <p:cNvSpPr txBox="1"/>
          <p:nvPr/>
        </p:nvSpPr>
        <p:spPr>
          <a:xfrm>
            <a:off x="2812498" y="4111734"/>
            <a:ext cx="1420551" cy="1077218"/>
          </a:xfrm>
          <a:prstGeom prst="rect">
            <a:avLst/>
          </a:prstGeom>
        </p:spPr>
        <p:txBody>
          <a:bodyPr lIns="0" tIns="0" rIns="0" bIns="0" rtlCol="0" anchor="t">
            <a:spAutoFit/>
          </a:bodyPr>
          <a:lstStyle/>
          <a:p>
            <a:pPr marL="0" lvl="0" indent="0" algn="ctr">
              <a:lnSpc>
                <a:spcPts val="8435"/>
              </a:lnSpc>
              <a:spcBef>
                <a:spcPct val="0"/>
              </a:spcBef>
            </a:pPr>
            <a:r>
              <a:rPr lang="en-US" sz="11715">
                <a:solidFill>
                  <a:schemeClr val="bg1"/>
                </a:solidFill>
                <a:latin typeface="Computer Says No"/>
              </a:rPr>
              <a:t>01</a:t>
            </a:r>
          </a:p>
        </p:txBody>
      </p:sp>
      <p:sp>
        <p:nvSpPr>
          <p:cNvPr id="12" name="Freeform 12"/>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TextBox 13"/>
          <p:cNvSpPr txBox="1"/>
          <p:nvPr/>
        </p:nvSpPr>
        <p:spPr>
          <a:xfrm>
            <a:off x="2812498" y="6831403"/>
            <a:ext cx="1420551" cy="1077218"/>
          </a:xfrm>
          <a:prstGeom prst="rect">
            <a:avLst/>
          </a:prstGeom>
        </p:spPr>
        <p:txBody>
          <a:bodyPr lIns="0" tIns="0" rIns="0" bIns="0" rtlCol="0" anchor="t">
            <a:spAutoFit/>
          </a:bodyPr>
          <a:lstStyle/>
          <a:p>
            <a:pPr marL="0" lvl="0" indent="0" algn="ctr">
              <a:lnSpc>
                <a:spcPts val="8435"/>
              </a:lnSpc>
              <a:spcBef>
                <a:spcPct val="0"/>
              </a:spcBef>
            </a:pPr>
            <a:r>
              <a:rPr lang="en-US" sz="11715">
                <a:solidFill>
                  <a:schemeClr val="bg1"/>
                </a:solidFill>
                <a:latin typeface="Computer Says No"/>
              </a:rPr>
              <a:t>02</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sp>
      <p:sp>
        <p:nvSpPr>
          <p:cNvPr id="5" name="TextBox 5"/>
          <p:cNvSpPr txBox="1"/>
          <p:nvPr/>
        </p:nvSpPr>
        <p:spPr>
          <a:xfrm>
            <a:off x="536168" y="2738016"/>
            <a:ext cx="12862383" cy="4206280"/>
          </a:xfrm>
          <a:prstGeom prst="rect">
            <a:avLst/>
          </a:prstGeom>
        </p:spPr>
        <p:txBody>
          <a:bodyPr lIns="0" tIns="0" rIns="0" bIns="0" rtlCol="0" anchor="t">
            <a:spAutoFit/>
          </a:bodyPr>
          <a:lstStyle/>
          <a:p>
            <a:pPr marL="0" lvl="0" indent="0" algn="ctr">
              <a:lnSpc>
                <a:spcPts val="16361"/>
              </a:lnSpc>
              <a:spcBef>
                <a:spcPct val="0"/>
              </a:spcBef>
            </a:pPr>
            <a:r>
              <a:rPr lang="en-US" sz="22723" b="1">
                <a:solidFill>
                  <a:schemeClr val="bg1"/>
                </a:solidFill>
                <a:latin typeface="Computer Says No"/>
              </a:rPr>
              <a:t>FUTURE ENHANCEMENTS</a:t>
            </a:r>
          </a:p>
        </p:txBody>
      </p:sp>
      <p:sp>
        <p:nvSpPr>
          <p:cNvPr id="6" name="AutoShape 6"/>
          <p:cNvSpPr/>
          <p:nvPr/>
        </p:nvSpPr>
        <p:spPr>
          <a:xfrm>
            <a:off x="6058655" y="6685483"/>
            <a:ext cx="0" cy="5145633"/>
          </a:xfrm>
          <a:prstGeom prst="line">
            <a:avLst/>
          </a:prstGeom>
          <a:ln w="38100" cap="flat">
            <a:solidFill>
              <a:srgbClr val="FFFFFF"/>
            </a:solidFill>
            <a:prstDash val="solid"/>
            <a:headEnd type="none" w="sm" len="sm"/>
            <a:tailEnd type="none" w="sm" len="sm"/>
          </a:ln>
        </p:spPr>
      </p:sp>
      <p:sp>
        <p:nvSpPr>
          <p:cNvPr id="7" name="AutoShape 7"/>
          <p:cNvSpPr/>
          <p:nvPr/>
        </p:nvSpPr>
        <p:spPr>
          <a:xfrm>
            <a:off x="6020555" y="-3114246"/>
            <a:ext cx="0" cy="5145633"/>
          </a:xfrm>
          <a:prstGeom prst="line">
            <a:avLst/>
          </a:prstGeom>
          <a:ln w="38100" cap="flat">
            <a:solidFill>
              <a:srgbClr val="FFFFFF"/>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8" name="TextBox 8"/>
          <p:cNvSpPr txBox="1"/>
          <p:nvPr/>
        </p:nvSpPr>
        <p:spPr>
          <a:xfrm>
            <a:off x="4829461" y="1872022"/>
            <a:ext cx="5353298" cy="2205732"/>
          </a:xfrm>
          <a:prstGeom prst="rect">
            <a:avLst/>
          </a:prstGeom>
        </p:spPr>
        <p:txBody>
          <a:bodyPr lIns="0" tIns="0" rIns="0" bIns="0" rtlCol="0" anchor="t">
            <a:spAutoFit/>
          </a:bodyPr>
          <a:lstStyle/>
          <a:p>
            <a:pPr marL="0" lvl="0" indent="0" algn="ctr">
              <a:lnSpc>
                <a:spcPts val="8583"/>
              </a:lnSpc>
              <a:spcBef>
                <a:spcPct val="0"/>
              </a:spcBef>
            </a:pPr>
            <a:r>
              <a:rPr lang="en-US" sz="11922" dirty="0">
                <a:solidFill>
                  <a:schemeClr val="bg1"/>
                </a:solidFill>
                <a:latin typeface="Computer Says No"/>
              </a:rPr>
              <a:t>TABLE OF CONTENTS</a:t>
            </a:r>
          </a:p>
        </p:txBody>
      </p:sp>
      <p:sp>
        <p:nvSpPr>
          <p:cNvPr id="9" name="TextBox 9"/>
          <p:cNvSpPr txBox="1"/>
          <p:nvPr/>
        </p:nvSpPr>
        <p:spPr>
          <a:xfrm>
            <a:off x="3018472" y="4372896"/>
            <a:ext cx="6125528" cy="3808459"/>
          </a:xfrm>
          <a:prstGeom prst="rect">
            <a:avLst/>
          </a:prstGeom>
        </p:spPr>
        <p:txBody>
          <a:bodyPr lIns="0" tIns="0" rIns="0" bIns="0" rtlCol="0" anchor="t">
            <a:spAutoFit/>
          </a:bodyPr>
          <a:lstStyle/>
          <a:p>
            <a:pPr marL="660796" lvl="1" indent="-330398">
              <a:lnSpc>
                <a:spcPts val="4284"/>
              </a:lnSpc>
              <a:buFont typeface="Arial"/>
              <a:buChar char="•"/>
            </a:pPr>
            <a:r>
              <a:rPr lang="en-US" sz="3060" dirty="0">
                <a:solidFill>
                  <a:schemeClr val="bg2"/>
                </a:solidFill>
                <a:latin typeface="Poppins Light"/>
              </a:rPr>
              <a:t>Introduction</a:t>
            </a:r>
          </a:p>
          <a:p>
            <a:pPr marL="660796" lvl="1" indent="-330398">
              <a:lnSpc>
                <a:spcPts val="4284"/>
              </a:lnSpc>
              <a:buFont typeface="Arial"/>
              <a:buChar char="•"/>
            </a:pPr>
            <a:r>
              <a:rPr lang="en-US" sz="3060" dirty="0">
                <a:solidFill>
                  <a:schemeClr val="bg2"/>
                </a:solidFill>
                <a:latin typeface="Poppins Light"/>
              </a:rPr>
              <a:t>Project Objectives</a:t>
            </a:r>
          </a:p>
          <a:p>
            <a:pPr marL="660796" lvl="1" indent="-330398">
              <a:lnSpc>
                <a:spcPts val="4284"/>
              </a:lnSpc>
              <a:buFont typeface="Arial"/>
              <a:buChar char="•"/>
            </a:pPr>
            <a:r>
              <a:rPr lang="en-US" sz="3060" dirty="0">
                <a:solidFill>
                  <a:schemeClr val="bg2"/>
                </a:solidFill>
                <a:latin typeface="Poppins Light"/>
              </a:rPr>
              <a:t> Project Scope</a:t>
            </a:r>
          </a:p>
          <a:p>
            <a:pPr marL="660796" lvl="1" indent="-330398">
              <a:lnSpc>
                <a:spcPts val="4284"/>
              </a:lnSpc>
              <a:buFont typeface="Arial"/>
              <a:buChar char="•"/>
            </a:pPr>
            <a:r>
              <a:rPr lang="en-US" sz="3060" dirty="0">
                <a:solidFill>
                  <a:schemeClr val="bg2"/>
                </a:solidFill>
                <a:latin typeface="Poppins Light"/>
              </a:rPr>
              <a:t>Methodology</a:t>
            </a:r>
          </a:p>
          <a:p>
            <a:pPr marL="660796" lvl="1" indent="-330398">
              <a:lnSpc>
                <a:spcPts val="4284"/>
              </a:lnSpc>
              <a:buFont typeface="Arial"/>
              <a:buChar char="•"/>
            </a:pPr>
            <a:r>
              <a:rPr lang="en-US" sz="3060" dirty="0">
                <a:solidFill>
                  <a:schemeClr val="bg2"/>
                </a:solidFill>
                <a:latin typeface="Poppins Light"/>
              </a:rPr>
              <a:t>Technical Architecture</a:t>
            </a:r>
          </a:p>
          <a:p>
            <a:pPr marL="660796" lvl="1" indent="-330398">
              <a:lnSpc>
                <a:spcPts val="4284"/>
              </a:lnSpc>
              <a:buFont typeface="Arial"/>
              <a:buChar char="•"/>
            </a:pPr>
            <a:r>
              <a:rPr lang="en-US" sz="3060" dirty="0">
                <a:solidFill>
                  <a:schemeClr val="bg2"/>
                </a:solidFill>
                <a:latin typeface="Poppins Light"/>
              </a:rPr>
              <a:t>Results and Achievements</a:t>
            </a:r>
          </a:p>
          <a:p>
            <a:pPr marL="660796" lvl="1" indent="-330398">
              <a:lnSpc>
                <a:spcPts val="4284"/>
              </a:lnSpc>
              <a:buFont typeface="Arial"/>
              <a:buChar char="•"/>
            </a:pPr>
            <a:r>
              <a:rPr lang="en-US" sz="3060" dirty="0">
                <a:solidFill>
                  <a:schemeClr val="bg2"/>
                </a:solidFill>
                <a:latin typeface="Poppins Light"/>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1324025" y="971550"/>
            <a:ext cx="15639950" cy="8799830"/>
          </a:xfrm>
          <a:prstGeom prst="rect">
            <a:avLst/>
          </a:prstGeom>
        </p:spPr>
        <p:txBody>
          <a:bodyPr lIns="0" tIns="0" rIns="0" bIns="0" rtlCol="0" anchor="t">
            <a:spAutoFit/>
          </a:bodyPr>
          <a:lstStyle/>
          <a:p>
            <a:pPr marL="496571" lvl="1" indent="-248285">
              <a:lnSpc>
                <a:spcPts val="3220"/>
              </a:lnSpc>
              <a:buAutoNum type="arabicPeriod"/>
            </a:pPr>
            <a:r>
              <a:rPr lang="en-US" sz="2300">
                <a:solidFill>
                  <a:srgbClr val="FFFFFF"/>
                </a:solidFill>
                <a:latin typeface="Poppins Bold"/>
              </a:rPr>
              <a:t>INTEGRATION WITH ADDITIONAL APIS: </a:t>
            </a:r>
            <a:r>
              <a:rPr lang="en-US" sz="2300">
                <a:solidFill>
                  <a:srgbClr val="FFFFFF"/>
                </a:solidFill>
                <a:latin typeface="Poppins"/>
              </a:rPr>
              <a:t>AADI CAN BE ENHANCED BY INTEGRATING WITH ADDITIONAL APIS TO EXPAND ITS FUNCTIONALITY AND PROVIDE USERS WITH ACCESS TO A WIDER RANGE OF SERVICES AND INFORMATION. EXAMPLES INCLUDE INTEGRATION WITH WEATHER APIS FOR REAL-TIME WEATHER UPDATES, NEWS APIS FOR LATEST HEADLINES, AND PRODUCTIVITY APIS FOR TASK MANAGEMENT.</a:t>
            </a:r>
          </a:p>
          <a:p>
            <a:pPr marL="496571" lvl="1" indent="-248285">
              <a:lnSpc>
                <a:spcPts val="3220"/>
              </a:lnSpc>
              <a:buAutoNum type="arabicPeriod"/>
            </a:pPr>
            <a:r>
              <a:rPr lang="en-US" sz="2300">
                <a:solidFill>
                  <a:srgbClr val="FFFFFF"/>
                </a:solidFill>
                <a:latin typeface="Poppins Bold"/>
              </a:rPr>
              <a:t>IMPROVEMENTS TO EXISTING FEATURES:</a:t>
            </a:r>
            <a:r>
              <a:rPr lang="en-US" sz="2300">
                <a:solidFill>
                  <a:srgbClr val="FFFFFF"/>
                </a:solidFill>
                <a:latin typeface="Poppins"/>
              </a:rPr>
              <a:t> BASED ON USER FEEDBACK AND USAGE PATTERNS, AADI CAN UNDERGO CONTINUOUS IMPROVEMENTS TO ENHANCE USABILITY AND EFFECTIVENESS. FOR EXAMPLE, REFINING SPEECH RECOGNITION ALGORITHMS TO IMPROVE ACCURACY, OPTIMIZING SYSTEM MANAGEMENT FUNCTIONALITIES FOR BETTER PERFORMANCE, AND ENHANCING ENTERTAINMENT FEATURES WITH MORE DIVERSE CONTENT.</a:t>
            </a:r>
          </a:p>
          <a:p>
            <a:pPr marL="496571" lvl="1" indent="-248285">
              <a:lnSpc>
                <a:spcPts val="3220"/>
              </a:lnSpc>
              <a:buAutoNum type="arabicPeriod"/>
            </a:pPr>
            <a:r>
              <a:rPr lang="en-US" sz="2300">
                <a:solidFill>
                  <a:srgbClr val="FFFFFF"/>
                </a:solidFill>
                <a:latin typeface="Poppins Bold"/>
              </a:rPr>
              <a:t>ADOPTION OF ADVANCED AI TECHNIQUES:</a:t>
            </a:r>
            <a:r>
              <a:rPr lang="en-US" sz="2300">
                <a:solidFill>
                  <a:srgbClr val="FFFFFF"/>
                </a:solidFill>
                <a:latin typeface="Poppins"/>
              </a:rPr>
              <a:t> AADI CAN LEVERAGE ADVANCED AI TECHNIQUES SUCH AS NATURAL LANGUAGE UNDERSTANDING (NLU) AND MACHINE LEARNING (ML) TO ENABLE MORE INTELLIGENT INTERACTIONS AND PERSONALIZED ASSISTANCE. BY UNDERSTANDING USER INTENT AND CONTEXT MORE ACCURATELY, AADI CAN PROVIDE MORE RELEVANT AND TAILORED RESPONSES, IMPROVING USER SATISFACTION AND ENGAGEMENT.</a:t>
            </a:r>
          </a:p>
          <a:p>
            <a:pPr marL="496571" lvl="1" indent="-248285">
              <a:lnSpc>
                <a:spcPts val="3220"/>
              </a:lnSpc>
              <a:buAutoNum type="arabicPeriod"/>
            </a:pPr>
            <a:r>
              <a:rPr lang="en-US" sz="2300">
                <a:solidFill>
                  <a:srgbClr val="FFFFFF"/>
                </a:solidFill>
                <a:latin typeface="Poppins Bold"/>
              </a:rPr>
              <a:t>EXPANSION OF SUPPORTED PLATFORMS: </a:t>
            </a:r>
            <a:r>
              <a:rPr lang="en-US" sz="2300">
                <a:solidFill>
                  <a:srgbClr val="FFFFFF"/>
                </a:solidFill>
                <a:latin typeface="Poppins"/>
              </a:rPr>
              <a:t>AADI CAN BE EXPANDED TO SUPPORT MULTIPLE PLATFORMS BEYOND DESKTOP ENVIRONMENTS, SUCH AS MOBILE DEVICES, SMART HOME ASSISTANTS, AND IOT DEVICES. THIS EXPANSION WOULD ENABLE USERS TO ACCESS AADI'S ASSISTANCE ACROSS VARIOUS DEVICES AND ENVIRONMENTS, ENHANCING ITS VERSATILITY AND UTILITY.</a:t>
            </a:r>
          </a:p>
          <a:p>
            <a:pPr marL="496571" lvl="1" indent="-248285">
              <a:lnSpc>
                <a:spcPts val="3220"/>
              </a:lnSpc>
              <a:buAutoNum type="arabicPeriod"/>
            </a:pPr>
            <a:r>
              <a:rPr lang="en-US" sz="2300">
                <a:solidFill>
                  <a:srgbClr val="FFFFFF"/>
                </a:solidFill>
                <a:latin typeface="Poppins Bold"/>
              </a:rPr>
              <a:t>ENHANCED SECURITY AND PRIVACY FEATURES:</a:t>
            </a:r>
            <a:r>
              <a:rPr lang="en-US" sz="2300">
                <a:solidFill>
                  <a:srgbClr val="FFFFFF"/>
                </a:solidFill>
                <a:latin typeface="Poppins"/>
              </a:rPr>
              <a:t> IMPLEMENTING ROBUST SECURITY AND PRIVACY FEATURES TO SAFEGUARD USER DATA AND ENSURE CONFIDENTIALITY. THIS INCLUDES ENCRYPTION OF SENSITIVE INFORMATION, USER AUTHENTICATION MECHANISMS, AND COMPLIANCE WITH DATA PROTECTION REGULATIONS.</a:t>
            </a:r>
          </a:p>
        </p:txBody>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94186" y="406589"/>
            <a:ext cx="7937973" cy="9510914"/>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sp>
      </p:grpSp>
      <p:sp>
        <p:nvSpPr>
          <p:cNvPr id="4" name="TextBox 4"/>
          <p:cNvSpPr txBox="1"/>
          <p:nvPr/>
        </p:nvSpPr>
        <p:spPr>
          <a:xfrm>
            <a:off x="8437211" y="2337025"/>
            <a:ext cx="8652476" cy="884858"/>
          </a:xfrm>
          <a:prstGeom prst="rect">
            <a:avLst/>
          </a:prstGeom>
        </p:spPr>
        <p:txBody>
          <a:bodyPr lIns="0" tIns="0" rIns="0" bIns="0" rtlCol="0" anchor="t">
            <a:spAutoFit/>
          </a:bodyPr>
          <a:lstStyle/>
          <a:p>
            <a:pPr marL="0" lvl="0" indent="0">
              <a:lnSpc>
                <a:spcPts val="6934"/>
              </a:lnSpc>
              <a:spcBef>
                <a:spcPct val="0"/>
              </a:spcBef>
            </a:pPr>
            <a:r>
              <a:rPr lang="en-US" sz="9631" b="1">
                <a:solidFill>
                  <a:schemeClr val="bg1"/>
                </a:solidFill>
                <a:latin typeface="Computer Says No"/>
              </a:rPr>
              <a:t>CONCLUSION</a:t>
            </a:r>
          </a:p>
        </p:txBody>
      </p:sp>
      <p:sp>
        <p:nvSpPr>
          <p:cNvPr id="5" name="TextBox 5"/>
          <p:cNvSpPr txBox="1"/>
          <p:nvPr/>
        </p:nvSpPr>
        <p:spPr>
          <a:xfrm>
            <a:off x="8437211" y="3537844"/>
            <a:ext cx="8223524" cy="6070373"/>
          </a:xfrm>
          <a:prstGeom prst="rect">
            <a:avLst/>
          </a:prstGeom>
        </p:spPr>
        <p:txBody>
          <a:bodyPr lIns="0" tIns="0" rIns="0" bIns="0" rtlCol="0" anchor="t">
            <a:spAutoFit/>
          </a:bodyPr>
          <a:lstStyle/>
          <a:p>
            <a:pPr marL="496976" lvl="1" indent="-248488">
              <a:lnSpc>
                <a:spcPts val="3729"/>
              </a:lnSpc>
              <a:buFont typeface="Arial"/>
              <a:buChar char="•"/>
            </a:pPr>
            <a:r>
              <a:rPr lang="en-US" sz="2301">
                <a:solidFill>
                  <a:srgbClr val="FFFFFF"/>
                </a:solidFill>
                <a:latin typeface="Poppins Light"/>
              </a:rPr>
              <a:t>AADI marks a significant milestone in desktop computing, offering intelligent assistance and streamlined interactions.</a:t>
            </a:r>
          </a:p>
          <a:p>
            <a:pPr marL="496976" lvl="1" indent="-248488">
              <a:lnSpc>
                <a:spcPts val="3729"/>
              </a:lnSpc>
              <a:buFont typeface="Arial"/>
              <a:buChar char="•"/>
            </a:pPr>
            <a:r>
              <a:rPr lang="en-US" sz="2301">
                <a:solidFill>
                  <a:srgbClr val="FFFFFF"/>
                </a:solidFill>
                <a:latin typeface="Poppins Light"/>
              </a:rPr>
              <a:t>Core functionalities such as speech recognition, internet browsing, and system management enhance user productivity and convenience.</a:t>
            </a:r>
          </a:p>
          <a:p>
            <a:pPr marL="496976" lvl="1" indent="-248488">
              <a:lnSpc>
                <a:spcPts val="3729"/>
              </a:lnSpc>
              <a:buFont typeface="Arial"/>
              <a:buChar char="•"/>
            </a:pPr>
            <a:r>
              <a:rPr lang="en-US" sz="2301">
                <a:solidFill>
                  <a:srgbClr val="FFFFFF"/>
                </a:solidFill>
                <a:latin typeface="Poppins Light"/>
              </a:rPr>
              <a:t>Leveraging AI techniques, AADI makes desktop computing more intuitive and user-friendly.</a:t>
            </a:r>
          </a:p>
          <a:p>
            <a:pPr marL="496976" lvl="1" indent="-248488">
              <a:lnSpc>
                <a:spcPts val="3729"/>
              </a:lnSpc>
              <a:buFont typeface="Arial"/>
              <a:buChar char="•"/>
            </a:pPr>
            <a:r>
              <a:rPr lang="en-US" sz="2301">
                <a:solidFill>
                  <a:srgbClr val="FFFFFF"/>
                </a:solidFill>
                <a:latin typeface="Poppins Light"/>
              </a:rPr>
              <a:t>Gratitude to team members, mentors, and supporters for their dedication and contributions.</a:t>
            </a:r>
          </a:p>
          <a:p>
            <a:pPr marL="496976" lvl="1" indent="-248488">
              <a:lnSpc>
                <a:spcPts val="3729"/>
              </a:lnSpc>
              <a:buFont typeface="Arial"/>
              <a:buChar char="•"/>
            </a:pPr>
            <a:r>
              <a:rPr lang="en-US" sz="2301">
                <a:solidFill>
                  <a:srgbClr val="FFFFFF"/>
                </a:solidFill>
                <a:latin typeface="Poppins Light"/>
              </a:rPr>
              <a:t>AADI's impact extends beyond a desktop assistant, shaping the future of computing.</a:t>
            </a:r>
          </a:p>
          <a:p>
            <a:pPr>
              <a:lnSpc>
                <a:spcPts val="3729"/>
              </a:lnSpc>
            </a:pPr>
            <a:endParaRPr lang="en-US" sz="2301">
              <a:solidFill>
                <a:srgbClr val="FFFFFF"/>
              </a:solidFill>
              <a:latin typeface="Poppins Light"/>
            </a:endParaRP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532367" y="2407833"/>
            <a:ext cx="9607865" cy="2963247"/>
          </a:xfrm>
          <a:prstGeom prst="rect">
            <a:avLst/>
          </a:prstGeom>
        </p:spPr>
        <p:txBody>
          <a:bodyPr wrap="square" lIns="0" tIns="0" rIns="0" bIns="0" rtlCol="0" anchor="t">
            <a:spAutoFit/>
          </a:bodyPr>
          <a:lstStyle/>
          <a:p>
            <a:pPr marL="0" lvl="0" indent="0" algn="ctr">
              <a:lnSpc>
                <a:spcPts val="26366"/>
              </a:lnSpc>
            </a:pPr>
            <a:r>
              <a:rPr lang="en-US" sz="18833" b="1">
                <a:solidFill>
                  <a:schemeClr val="bg1"/>
                </a:solidFill>
                <a:latin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709840" y="1109846"/>
            <a:ext cx="7549460" cy="5325078"/>
          </a:xfrm>
          <a:custGeom>
            <a:avLst/>
            <a:gdLst/>
            <a:ahLst/>
            <a:cxnLst/>
            <a:rect l="l" t="t" r="r" b="b"/>
            <a:pathLst>
              <a:path w="7549460" h="5325078">
                <a:moveTo>
                  <a:pt x="0" y="0"/>
                </a:moveTo>
                <a:lnTo>
                  <a:pt x="7549460" y="0"/>
                </a:lnTo>
                <a:lnTo>
                  <a:pt x="7549460" y="5325078"/>
                </a:lnTo>
                <a:lnTo>
                  <a:pt x="0" y="5325078"/>
                </a:lnTo>
                <a:lnTo>
                  <a:pt x="0" y="0"/>
                </a:lnTo>
                <a:close/>
              </a:path>
            </a:pathLst>
          </a:custGeom>
          <a:blipFill>
            <a:blip r:embed="rId2"/>
            <a:stretch>
              <a:fillRect l="-26466" t="-57306" r="-136663" b="-52530"/>
            </a:stretch>
          </a:blipFill>
        </p:spPr>
      </p:sp>
      <p:sp>
        <p:nvSpPr>
          <p:cNvPr id="3" name="TextBox 3"/>
          <p:cNvSpPr txBox="1"/>
          <p:nvPr/>
        </p:nvSpPr>
        <p:spPr>
          <a:xfrm>
            <a:off x="1256863" y="2263283"/>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chemeClr val="bg1"/>
                </a:solidFill>
                <a:latin typeface="Computer Says No"/>
              </a:rPr>
              <a:t>INTRODUCTION</a:t>
            </a:r>
          </a:p>
        </p:txBody>
      </p:sp>
      <p:sp>
        <p:nvSpPr>
          <p:cNvPr id="4" name="TextBox 4"/>
          <p:cNvSpPr txBox="1"/>
          <p:nvPr/>
        </p:nvSpPr>
        <p:spPr>
          <a:xfrm>
            <a:off x="1578720" y="3705710"/>
            <a:ext cx="6920791" cy="5442885"/>
          </a:xfrm>
          <a:prstGeom prst="rect">
            <a:avLst/>
          </a:prstGeom>
        </p:spPr>
        <p:txBody>
          <a:bodyPr lIns="0" tIns="0" rIns="0" bIns="0" rtlCol="0" anchor="t">
            <a:spAutoFit/>
          </a:bodyPr>
          <a:lstStyle/>
          <a:p>
            <a:pPr marL="450838" lvl="1" indent="-225419">
              <a:lnSpc>
                <a:spcPts val="2923"/>
              </a:lnSpc>
              <a:buFont typeface="Arial"/>
              <a:buChar char="•"/>
            </a:pPr>
            <a:r>
              <a:rPr lang="en-US" sz="2088">
                <a:solidFill>
                  <a:srgbClr val="FFFFFF"/>
                </a:solidFill>
                <a:latin typeface="Poppins Light"/>
              </a:rPr>
              <a:t>AADI stands for AI-Assisted Desktop Interface.</a:t>
            </a:r>
          </a:p>
          <a:p>
            <a:pPr marL="450838" lvl="1" indent="-225419">
              <a:lnSpc>
                <a:spcPts val="2923"/>
              </a:lnSpc>
              <a:buFont typeface="Arial"/>
              <a:buChar char="•"/>
            </a:pPr>
            <a:r>
              <a:rPr lang="en-US" sz="2088">
                <a:solidFill>
                  <a:srgbClr val="FFFFFF"/>
                </a:solidFill>
                <a:latin typeface="Poppins Light"/>
              </a:rPr>
              <a:t>It is a simple desktop assistant that leverages artificial intelligence to understand user queries and perform tasks efficiently.</a:t>
            </a:r>
          </a:p>
          <a:p>
            <a:pPr marL="450838" lvl="1" indent="-225419">
              <a:lnSpc>
                <a:spcPts val="2923"/>
              </a:lnSpc>
              <a:buFont typeface="Arial"/>
              <a:buChar char="•"/>
            </a:pPr>
            <a:r>
              <a:rPr lang="en-US" sz="2088">
                <a:solidFill>
                  <a:srgbClr val="FFFFFF"/>
                </a:solidFill>
                <a:latin typeface="Poppins Light"/>
              </a:rPr>
              <a:t>AADI serves as a virtual companion, offering seamless assistance in various tasks such as time reporting, internet browsing, system management, entertainment, file management, and more.</a:t>
            </a:r>
          </a:p>
          <a:p>
            <a:pPr marL="450838" lvl="1" indent="-225419">
              <a:lnSpc>
                <a:spcPts val="2923"/>
              </a:lnSpc>
              <a:buFont typeface="Arial"/>
              <a:buChar char="•"/>
            </a:pPr>
            <a:r>
              <a:rPr lang="en-US" sz="2088">
                <a:solidFill>
                  <a:srgbClr val="FFFFFF"/>
                </a:solidFill>
                <a:latin typeface="Poppins Light"/>
              </a:rPr>
              <a:t>With its intuitive interface and intelligent capabilities, AADI aims to transform the way users interact with desktop systems, making computing experiences more efficient and enjoyable.</a:t>
            </a:r>
          </a:p>
          <a:p>
            <a:pPr>
              <a:lnSpc>
                <a:spcPts val="2923"/>
              </a:lnSpc>
            </a:pPr>
            <a:endParaRPr lang="en-US" sz="2088">
              <a:solidFill>
                <a:srgbClr val="FFFFFF"/>
              </a:solidFill>
              <a:latin typeface="Poppins Light"/>
            </a:endParaRPr>
          </a:p>
        </p:txBody>
      </p:sp>
      <p:sp>
        <p:nvSpPr>
          <p:cNvPr id="5" name="TextBox 5"/>
          <p:cNvSpPr txBox="1"/>
          <p:nvPr/>
        </p:nvSpPr>
        <p:spPr>
          <a:xfrm>
            <a:off x="9709840" y="7015861"/>
            <a:ext cx="7549460" cy="2242439"/>
          </a:xfrm>
          <a:prstGeom prst="rect">
            <a:avLst/>
          </a:prstGeom>
        </p:spPr>
        <p:txBody>
          <a:bodyPr lIns="0" tIns="0" rIns="0" bIns="0" rtlCol="0" anchor="t">
            <a:spAutoFit/>
          </a:bodyPr>
          <a:lstStyle/>
          <a:p>
            <a:pPr marL="451232" lvl="1" indent="-225616">
              <a:lnSpc>
                <a:spcPts val="2926"/>
              </a:lnSpc>
              <a:buFont typeface="Arial"/>
              <a:buChar char="•"/>
            </a:pPr>
            <a:r>
              <a:rPr lang="en-US" sz="2090">
                <a:solidFill>
                  <a:srgbClr val="FFFFFF"/>
                </a:solidFill>
                <a:latin typeface="Poppins"/>
              </a:rPr>
              <a:t>The goal of our project is to develop an innovative AI-powered desktop assistant named AADI.</a:t>
            </a:r>
          </a:p>
          <a:p>
            <a:pPr marL="451232" lvl="1" indent="-225616">
              <a:lnSpc>
                <a:spcPts val="2926"/>
              </a:lnSpc>
              <a:buFont typeface="Arial"/>
              <a:buChar char="•"/>
            </a:pPr>
            <a:r>
              <a:rPr lang="en-US" sz="2090">
                <a:solidFill>
                  <a:srgbClr val="FFFFFF"/>
                </a:solidFill>
                <a:latin typeface="Poppins"/>
              </a:rPr>
              <a:t>Our objectives include enhancing productivity, simplifying interactions, and offering personalized assistance tailored to user needs.</a:t>
            </a:r>
          </a:p>
          <a:p>
            <a:pPr>
              <a:lnSpc>
                <a:spcPts val="2926"/>
              </a:lnSpc>
              <a:spcBef>
                <a:spcPct val="0"/>
              </a:spcBef>
            </a:pPr>
            <a:endParaRPr lang="en-US" sz="2090">
              <a:solidFill>
                <a:srgbClr val="FFFFFF"/>
              </a:solidFill>
              <a:latin typeface="Poppins"/>
            </a:endParaRPr>
          </a:p>
        </p:txBody>
      </p:sp>
      <p:sp>
        <p:nvSpPr>
          <p:cNvPr id="6" name="Freeform 6"/>
          <p:cNvSpPr/>
          <p:nvPr/>
        </p:nvSpPr>
        <p:spPr>
          <a:xfrm>
            <a:off x="-1163374" y="-1353157"/>
            <a:ext cx="4384148" cy="3834180"/>
          </a:xfrm>
          <a:custGeom>
            <a:avLst/>
            <a:gdLst/>
            <a:ahLst/>
            <a:cxnLst/>
            <a:rect l="l" t="t" r="r" b="b"/>
            <a:pathLst>
              <a:path w="4384148" h="3834180">
                <a:moveTo>
                  <a:pt x="0" y="0"/>
                </a:moveTo>
                <a:lnTo>
                  <a:pt x="4384148" y="0"/>
                </a:lnTo>
                <a:lnTo>
                  <a:pt x="4384148" y="3834179"/>
                </a:lnTo>
                <a:lnTo>
                  <a:pt x="0" y="3834179"/>
                </a:lnTo>
                <a:lnTo>
                  <a:pt x="0" y="0"/>
                </a:lnTo>
                <a:close/>
              </a:path>
            </a:pathLst>
          </a:custGeom>
          <a:blipFill>
            <a:blip r:embed="rId3"/>
            <a:stretch>
              <a:fillRect/>
            </a:stretch>
          </a:blipFill>
        </p:spPr>
      </p:sp>
      <p:sp>
        <p:nvSpPr>
          <p:cNvPr id="7" name="Freeform 7"/>
          <p:cNvSpPr/>
          <p:nvPr/>
        </p:nvSpPr>
        <p:spPr>
          <a:xfrm>
            <a:off x="8946005" y="813723"/>
            <a:ext cx="1216746" cy="1023366"/>
          </a:xfrm>
          <a:custGeom>
            <a:avLst/>
            <a:gdLst/>
            <a:ahLst/>
            <a:cxnLst/>
            <a:rect l="l" t="t" r="r" b="b"/>
            <a:pathLst>
              <a:path w="1216746" h="1023366">
                <a:moveTo>
                  <a:pt x="0" y="0"/>
                </a:moveTo>
                <a:lnTo>
                  <a:pt x="1216747" y="0"/>
                </a:lnTo>
                <a:lnTo>
                  <a:pt x="1216747" y="1023366"/>
                </a:lnTo>
                <a:lnTo>
                  <a:pt x="0" y="1023366"/>
                </a:lnTo>
                <a:lnTo>
                  <a:pt x="0" y="0"/>
                </a:lnTo>
                <a:close/>
              </a:path>
            </a:pathLst>
          </a:custGeom>
          <a:blipFill>
            <a:blip r:embed="rId4"/>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flipV="1">
            <a:off x="8768707" y="1028700"/>
            <a:ext cx="0" cy="8894115"/>
          </a:xfrm>
          <a:prstGeom prst="line">
            <a:avLst/>
          </a:prstGeom>
          <a:ln w="66675" cap="flat">
            <a:solidFill>
              <a:srgbClr val="FFFFFF"/>
            </a:solidFill>
            <a:prstDash val="solid"/>
            <a:headEnd type="none" w="sm" len="sm"/>
            <a:tailEnd type="none" w="sm" len="sm"/>
          </a:ln>
        </p:spPr>
      </p:sp>
      <p:sp>
        <p:nvSpPr>
          <p:cNvPr id="3" name="Freeform 3"/>
          <p:cNvSpPr/>
          <p:nvPr/>
        </p:nvSpPr>
        <p:spPr>
          <a:xfrm>
            <a:off x="-4185493" y="418377"/>
            <a:ext cx="15009859" cy="4560565"/>
          </a:xfrm>
          <a:custGeom>
            <a:avLst/>
            <a:gdLst/>
            <a:ahLst/>
            <a:cxnLst/>
            <a:rect l="l" t="t" r="r" b="b"/>
            <a:pathLst>
              <a:path w="15009859" h="4560565">
                <a:moveTo>
                  <a:pt x="0" y="0"/>
                </a:moveTo>
                <a:lnTo>
                  <a:pt x="15009859" y="0"/>
                </a:lnTo>
                <a:lnTo>
                  <a:pt x="15009859" y="4560565"/>
                </a:lnTo>
                <a:lnTo>
                  <a:pt x="0" y="456056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1028700" y="933450"/>
            <a:ext cx="7105671" cy="1244647"/>
          </a:xfrm>
          <a:prstGeom prst="rect">
            <a:avLst/>
          </a:prstGeom>
        </p:spPr>
        <p:txBody>
          <a:bodyPr lIns="0" tIns="0" rIns="0" bIns="0" rtlCol="0" anchor="t">
            <a:spAutoFit/>
          </a:bodyPr>
          <a:lstStyle/>
          <a:p>
            <a:pPr>
              <a:lnSpc>
                <a:spcPts val="4897"/>
              </a:lnSpc>
              <a:spcBef>
                <a:spcPct val="0"/>
              </a:spcBef>
            </a:pPr>
            <a:r>
              <a:rPr lang="en-US" sz="3498">
                <a:solidFill>
                  <a:srgbClr val="FFFFFF"/>
                </a:solidFill>
                <a:latin typeface="Poppins Bold"/>
              </a:rPr>
              <a:t>Challenges in Traditional Desktop Computing:</a:t>
            </a:r>
          </a:p>
        </p:txBody>
      </p:sp>
      <p:sp>
        <p:nvSpPr>
          <p:cNvPr id="5" name="TextBox 5"/>
          <p:cNvSpPr txBox="1"/>
          <p:nvPr/>
        </p:nvSpPr>
        <p:spPr>
          <a:xfrm>
            <a:off x="9402119" y="933450"/>
            <a:ext cx="7857181" cy="1244647"/>
          </a:xfrm>
          <a:prstGeom prst="rect">
            <a:avLst/>
          </a:prstGeom>
        </p:spPr>
        <p:txBody>
          <a:bodyPr lIns="0" tIns="0" rIns="0" bIns="0" rtlCol="0" anchor="t">
            <a:spAutoFit/>
          </a:bodyPr>
          <a:lstStyle/>
          <a:p>
            <a:pPr>
              <a:lnSpc>
                <a:spcPts val="4897"/>
              </a:lnSpc>
              <a:spcBef>
                <a:spcPct val="0"/>
              </a:spcBef>
            </a:pPr>
            <a:r>
              <a:rPr lang="en-US" sz="3498">
                <a:solidFill>
                  <a:srgbClr val="FFFFFF"/>
                </a:solidFill>
                <a:latin typeface="Poppins Bold"/>
              </a:rPr>
              <a:t>How AADI Addresses These Challenges:</a:t>
            </a:r>
          </a:p>
        </p:txBody>
      </p:sp>
      <p:sp>
        <p:nvSpPr>
          <p:cNvPr id="6" name="TextBox 6"/>
          <p:cNvSpPr txBox="1"/>
          <p:nvPr/>
        </p:nvSpPr>
        <p:spPr>
          <a:xfrm>
            <a:off x="1028700" y="2386560"/>
            <a:ext cx="7105671" cy="6575425"/>
          </a:xfrm>
          <a:prstGeom prst="rect">
            <a:avLst/>
          </a:prstGeom>
        </p:spPr>
        <p:txBody>
          <a:bodyPr lIns="0" tIns="0" rIns="0" bIns="0" rtlCol="0" anchor="t">
            <a:spAutoFit/>
          </a:bodyPr>
          <a:lstStyle/>
          <a:p>
            <a:pPr marL="539748" lvl="1" indent="-269874">
              <a:lnSpc>
                <a:spcPts val="3499"/>
              </a:lnSpc>
              <a:buFont typeface="Arial"/>
              <a:buChar char="•"/>
            </a:pPr>
            <a:r>
              <a:rPr lang="en-US" sz="2499">
                <a:solidFill>
                  <a:srgbClr val="FFFFFF"/>
                </a:solidFill>
                <a:latin typeface="Poppins"/>
              </a:rPr>
              <a:t>Traditional desktop computing environments often lack efficient means of interaction, requiring users to navigate complex menus or memorize commands.</a:t>
            </a:r>
          </a:p>
          <a:p>
            <a:pPr marL="539748" lvl="1" indent="-269874">
              <a:lnSpc>
                <a:spcPts val="3499"/>
              </a:lnSpc>
              <a:buFont typeface="Arial"/>
              <a:buChar char="•"/>
            </a:pPr>
            <a:r>
              <a:rPr lang="en-US" sz="2499">
                <a:solidFill>
                  <a:srgbClr val="FFFFFF"/>
                </a:solidFill>
                <a:latin typeface="Poppins"/>
              </a:rPr>
              <a:t>Finding information or performing tasks can be time-consuming and cumbersome, especially for users with limited technical expertise.</a:t>
            </a:r>
          </a:p>
          <a:p>
            <a:pPr marL="539748" lvl="1" indent="-269874">
              <a:lnSpc>
                <a:spcPts val="3499"/>
              </a:lnSpc>
              <a:buFont typeface="Arial"/>
              <a:buChar char="•"/>
            </a:pPr>
            <a:r>
              <a:rPr lang="en-US" sz="2499">
                <a:solidFill>
                  <a:srgbClr val="FFFFFF"/>
                </a:solidFill>
                <a:latin typeface="Poppins"/>
              </a:rPr>
              <a:t>Managing multiple applications and files simultaneously can lead to cluttered desktops and difficulty in organization.</a:t>
            </a:r>
          </a:p>
          <a:p>
            <a:pPr marL="539748" lvl="1" indent="-269874">
              <a:lnSpc>
                <a:spcPts val="3499"/>
              </a:lnSpc>
              <a:buFont typeface="Arial"/>
              <a:buChar char="•"/>
            </a:pPr>
            <a:r>
              <a:rPr lang="en-US" sz="2499">
                <a:solidFill>
                  <a:srgbClr val="FFFFFF"/>
                </a:solidFill>
                <a:latin typeface="Poppins"/>
              </a:rPr>
              <a:t>Users may struggle with mundane tasks such as checking the time, searching the web, or managing files efficiently.</a:t>
            </a:r>
          </a:p>
        </p:txBody>
      </p:sp>
      <p:sp>
        <p:nvSpPr>
          <p:cNvPr id="7" name="TextBox 7"/>
          <p:cNvSpPr txBox="1"/>
          <p:nvPr/>
        </p:nvSpPr>
        <p:spPr>
          <a:xfrm>
            <a:off x="9402119" y="2386560"/>
            <a:ext cx="7857181" cy="701357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FFFFFF"/>
                </a:solidFill>
                <a:latin typeface="Poppins"/>
              </a:rPr>
              <a:t>AADI offers a solution to these inefficiencies by providing intelligent assistance powered by artificial intelligence.</a:t>
            </a:r>
          </a:p>
          <a:p>
            <a:pPr marL="539749" lvl="1" indent="-269875">
              <a:lnSpc>
                <a:spcPts val="3499"/>
              </a:lnSpc>
              <a:buFont typeface="Arial"/>
              <a:buChar char="•"/>
            </a:pPr>
            <a:r>
              <a:rPr lang="en-US" sz="2499">
                <a:solidFill>
                  <a:srgbClr val="FFFFFF"/>
                </a:solidFill>
                <a:latin typeface="Poppins"/>
              </a:rPr>
              <a:t>With advanced speech recognition and natural language processing capabilities, AADI allows users to interact with their desktop systems using natural language commands.</a:t>
            </a:r>
          </a:p>
          <a:p>
            <a:pPr marL="539749" lvl="1" indent="-269875">
              <a:lnSpc>
                <a:spcPts val="3499"/>
              </a:lnSpc>
              <a:buFont typeface="Arial"/>
              <a:buChar char="•"/>
            </a:pPr>
            <a:r>
              <a:rPr lang="en-US" sz="2499">
                <a:solidFill>
                  <a:srgbClr val="FFFFFF"/>
                </a:solidFill>
                <a:latin typeface="Poppins"/>
              </a:rPr>
              <a:t>By understanding user queries and context, AADI streamlines tasks such as time reporting, internet browsing, system management, entertainment, and file management.</a:t>
            </a:r>
          </a:p>
          <a:p>
            <a:pPr marL="539749" lvl="1" indent="-269875">
              <a:lnSpc>
                <a:spcPts val="3499"/>
              </a:lnSpc>
              <a:buFont typeface="Arial"/>
              <a:buChar char="•"/>
            </a:pPr>
            <a:r>
              <a:rPr lang="en-US" sz="2499">
                <a:solidFill>
                  <a:srgbClr val="FFFFFF"/>
                </a:solidFill>
                <a:latin typeface="Poppins"/>
              </a:rPr>
              <a:t>AADI's intuitive interface and proactive assistance enhance user productivity and simplify interactions, making desktop computing more efficient and user-friendly.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400000">
            <a:off x="4957715"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sp>
      <p:sp>
        <p:nvSpPr>
          <p:cNvPr id="9" name="Freeform 9"/>
          <p:cNvSpPr/>
          <p:nvPr/>
        </p:nvSpPr>
        <p:spPr>
          <a:xfrm>
            <a:off x="3736020" y="3335594"/>
            <a:ext cx="1765676" cy="1653315"/>
          </a:xfrm>
          <a:custGeom>
            <a:avLst/>
            <a:gdLst/>
            <a:ahLst/>
            <a:cxnLst/>
            <a:rect l="l" t="t" r="r" b="b"/>
            <a:pathLst>
              <a:path w="1765676" h="1653315">
                <a:moveTo>
                  <a:pt x="0" y="0"/>
                </a:moveTo>
                <a:lnTo>
                  <a:pt x="1765676" y="0"/>
                </a:lnTo>
                <a:lnTo>
                  <a:pt x="1765676" y="1653315"/>
                </a:lnTo>
                <a:lnTo>
                  <a:pt x="0" y="165331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Freeform 10"/>
          <p:cNvSpPr/>
          <p:nvPr/>
        </p:nvSpPr>
        <p:spPr>
          <a:xfrm>
            <a:off x="8588935" y="3466174"/>
            <a:ext cx="1786994" cy="1588800"/>
          </a:xfrm>
          <a:custGeom>
            <a:avLst/>
            <a:gdLst/>
            <a:ahLst/>
            <a:cxnLst/>
            <a:rect l="l" t="t" r="r" b="b"/>
            <a:pathLst>
              <a:path w="1786994" h="1588800">
                <a:moveTo>
                  <a:pt x="0" y="0"/>
                </a:moveTo>
                <a:lnTo>
                  <a:pt x="1786994" y="0"/>
                </a:lnTo>
                <a:lnTo>
                  <a:pt x="1786994" y="1588800"/>
                </a:lnTo>
                <a:lnTo>
                  <a:pt x="0" y="158880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1" name="Freeform 11"/>
          <p:cNvSpPr/>
          <p:nvPr/>
        </p:nvSpPr>
        <p:spPr>
          <a:xfrm>
            <a:off x="13465021" y="3335594"/>
            <a:ext cx="1588800" cy="1588800"/>
          </a:xfrm>
          <a:custGeom>
            <a:avLst/>
            <a:gdLst/>
            <a:ahLst/>
            <a:cxnLst/>
            <a:rect l="l" t="t" r="r" b="b"/>
            <a:pathLst>
              <a:path w="1588800" h="1588800">
                <a:moveTo>
                  <a:pt x="0" y="0"/>
                </a:moveTo>
                <a:lnTo>
                  <a:pt x="1588800" y="0"/>
                </a:lnTo>
                <a:lnTo>
                  <a:pt x="1588800" y="1588800"/>
                </a:lnTo>
                <a:lnTo>
                  <a:pt x="0" y="1588800"/>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2" name="TextBox 12"/>
          <p:cNvSpPr txBox="1"/>
          <p:nvPr/>
        </p:nvSpPr>
        <p:spPr>
          <a:xfrm>
            <a:off x="3186251" y="1406167"/>
            <a:ext cx="11395065" cy="961802"/>
          </a:xfrm>
          <a:prstGeom prst="rect">
            <a:avLst/>
          </a:prstGeom>
        </p:spPr>
        <p:txBody>
          <a:bodyPr lIns="0" tIns="0" rIns="0" bIns="0" rtlCol="0" anchor="t">
            <a:spAutoFit/>
          </a:bodyPr>
          <a:lstStyle/>
          <a:p>
            <a:pPr marL="0" lvl="0" indent="0" algn="ctr">
              <a:lnSpc>
                <a:spcPts val="7490"/>
              </a:lnSpc>
              <a:spcBef>
                <a:spcPct val="0"/>
              </a:spcBef>
            </a:pPr>
            <a:r>
              <a:rPr lang="en-US" sz="10403">
                <a:solidFill>
                  <a:schemeClr val="bg1"/>
                </a:solidFill>
                <a:latin typeface="Computer Says No"/>
              </a:rPr>
              <a:t>FEATURES AND FUNCTIONALITY</a:t>
            </a:r>
          </a:p>
        </p:txBody>
      </p:sp>
      <p:sp>
        <p:nvSpPr>
          <p:cNvPr id="13" name="TextBox 13"/>
          <p:cNvSpPr txBox="1"/>
          <p:nvPr/>
        </p:nvSpPr>
        <p:spPr>
          <a:xfrm>
            <a:off x="2983385" y="5364081"/>
            <a:ext cx="3289996" cy="826508"/>
          </a:xfrm>
          <a:prstGeom prst="rect">
            <a:avLst/>
          </a:prstGeom>
        </p:spPr>
        <p:txBody>
          <a:bodyPr lIns="0" tIns="0" rIns="0" bIns="0" rtlCol="0" anchor="t">
            <a:spAutoFit/>
          </a:bodyPr>
          <a:lstStyle/>
          <a:p>
            <a:pPr marL="0" lvl="0" indent="0" algn="ctr">
              <a:lnSpc>
                <a:spcPts val="3167"/>
              </a:lnSpc>
              <a:spcBef>
                <a:spcPct val="0"/>
              </a:spcBef>
            </a:pPr>
            <a:r>
              <a:rPr lang="en-US" sz="3200" dirty="0">
                <a:solidFill>
                  <a:schemeClr val="bg1"/>
                </a:solidFill>
                <a:latin typeface="Computer Says No Semi-Bold"/>
              </a:rPr>
              <a:t>TIME AND DATE REPORTING</a:t>
            </a:r>
          </a:p>
        </p:txBody>
      </p:sp>
      <p:sp>
        <p:nvSpPr>
          <p:cNvPr id="14" name="TextBox 14"/>
          <p:cNvSpPr txBox="1"/>
          <p:nvPr/>
        </p:nvSpPr>
        <p:spPr>
          <a:xfrm>
            <a:off x="3185524" y="6481404"/>
            <a:ext cx="2697143" cy="2905506"/>
          </a:xfrm>
          <a:prstGeom prst="rect">
            <a:avLst/>
          </a:prstGeom>
        </p:spPr>
        <p:txBody>
          <a:bodyPr lIns="0" tIns="0" rIns="0" bIns="0" rtlCol="0" anchor="t">
            <a:spAutoFit/>
          </a:bodyPr>
          <a:lstStyle/>
          <a:p>
            <a:pPr marL="345439" lvl="1" indent="-172720" algn="just">
              <a:lnSpc>
                <a:spcPts val="2591"/>
              </a:lnSpc>
              <a:buFont typeface="Arial"/>
              <a:buChar char="•"/>
            </a:pPr>
            <a:r>
              <a:rPr lang="en-US" sz="1599">
                <a:solidFill>
                  <a:srgbClr val="FFFFFF"/>
                </a:solidFill>
                <a:latin typeface="Poppins Light"/>
              </a:rPr>
              <a:t>AADI provides real-time reporting of the current time and date upon user request.</a:t>
            </a:r>
          </a:p>
          <a:p>
            <a:pPr marL="345439" lvl="1" indent="-172720" algn="just">
              <a:lnSpc>
                <a:spcPts val="2591"/>
              </a:lnSpc>
              <a:buFont typeface="Arial"/>
              <a:buChar char="•"/>
            </a:pPr>
            <a:r>
              <a:rPr lang="en-US" sz="1599">
                <a:solidFill>
                  <a:srgbClr val="FFFFFF"/>
                </a:solidFill>
                <a:latin typeface="Poppins Light"/>
              </a:rPr>
              <a:t>Users can simply ask AADI for the current time or date, and it will respond promptly</a:t>
            </a:r>
          </a:p>
          <a:p>
            <a:pPr algn="ctr">
              <a:lnSpc>
                <a:spcPts val="2591"/>
              </a:lnSpc>
            </a:pPr>
            <a:endParaRPr lang="en-US" sz="1599">
              <a:solidFill>
                <a:srgbClr val="FFFFFF"/>
              </a:solidFill>
              <a:latin typeface="Poppins Light"/>
            </a:endParaRPr>
          </a:p>
        </p:txBody>
      </p:sp>
      <p:sp>
        <p:nvSpPr>
          <p:cNvPr id="15" name="TextBox 15"/>
          <p:cNvSpPr txBox="1"/>
          <p:nvPr/>
        </p:nvSpPr>
        <p:spPr>
          <a:xfrm>
            <a:off x="7995113" y="5310183"/>
            <a:ext cx="3289996" cy="1647246"/>
          </a:xfrm>
          <a:prstGeom prst="rect">
            <a:avLst/>
          </a:prstGeom>
        </p:spPr>
        <p:txBody>
          <a:bodyPr lIns="0" tIns="0" rIns="0" bIns="0" rtlCol="0" anchor="t">
            <a:spAutoFit/>
          </a:bodyPr>
          <a:lstStyle/>
          <a:p>
            <a:pPr marL="0" lvl="0" indent="0" algn="ctr">
              <a:lnSpc>
                <a:spcPts val="3168"/>
              </a:lnSpc>
              <a:spcBef>
                <a:spcPct val="0"/>
              </a:spcBef>
            </a:pPr>
            <a:r>
              <a:rPr lang="en-US" sz="3200">
                <a:solidFill>
                  <a:schemeClr val="bg1"/>
                </a:solidFill>
                <a:latin typeface="Computer Says No Semi-Bold"/>
              </a:rPr>
              <a:t>INTERNET BROWSING AND SEARCH CAPABILITIES</a:t>
            </a:r>
          </a:p>
        </p:txBody>
      </p:sp>
      <p:sp>
        <p:nvSpPr>
          <p:cNvPr id="16" name="TextBox 16"/>
          <p:cNvSpPr txBox="1"/>
          <p:nvPr/>
        </p:nvSpPr>
        <p:spPr>
          <a:xfrm>
            <a:off x="12576545" y="5310183"/>
            <a:ext cx="3289996" cy="1236877"/>
          </a:xfrm>
          <a:prstGeom prst="rect">
            <a:avLst/>
          </a:prstGeom>
        </p:spPr>
        <p:txBody>
          <a:bodyPr lIns="0" tIns="0" rIns="0" bIns="0" rtlCol="0" anchor="t">
            <a:spAutoFit/>
          </a:bodyPr>
          <a:lstStyle/>
          <a:p>
            <a:pPr marL="0" lvl="0" indent="0" algn="ctr">
              <a:lnSpc>
                <a:spcPts val="3168"/>
              </a:lnSpc>
              <a:spcBef>
                <a:spcPct val="0"/>
              </a:spcBef>
            </a:pPr>
            <a:r>
              <a:rPr lang="en-US" sz="3200">
                <a:solidFill>
                  <a:schemeClr val="bg1"/>
                </a:solidFill>
                <a:latin typeface="Computer Says No Semi-Bold"/>
              </a:rPr>
              <a:t>SYSTEM INFORMATION AND MANAGEMENT</a:t>
            </a:r>
          </a:p>
        </p:txBody>
      </p:sp>
      <p:sp>
        <p:nvSpPr>
          <p:cNvPr id="17" name="TextBox 17"/>
          <p:cNvSpPr txBox="1"/>
          <p:nvPr/>
        </p:nvSpPr>
        <p:spPr>
          <a:xfrm>
            <a:off x="7891423" y="7104230"/>
            <a:ext cx="3037045" cy="3553206"/>
          </a:xfrm>
          <a:prstGeom prst="rect">
            <a:avLst/>
          </a:prstGeom>
        </p:spPr>
        <p:txBody>
          <a:bodyPr lIns="0" tIns="0" rIns="0" bIns="0" rtlCol="0" anchor="t">
            <a:spAutoFit/>
          </a:bodyPr>
          <a:lstStyle/>
          <a:p>
            <a:pPr marL="345439" lvl="1" indent="-172720">
              <a:lnSpc>
                <a:spcPts val="2591"/>
              </a:lnSpc>
              <a:buFont typeface="Arial"/>
              <a:buChar char="•"/>
            </a:pPr>
            <a:r>
              <a:rPr lang="en-US" sz="1599">
                <a:solidFill>
                  <a:srgbClr val="FFFFFF"/>
                </a:solidFill>
                <a:latin typeface="Poppins Light"/>
              </a:rPr>
              <a:t>AADI enables users to browse the internet and perform web searches directly from the desktop environment.</a:t>
            </a:r>
          </a:p>
          <a:p>
            <a:pPr marL="345439" lvl="1" indent="-172720">
              <a:lnSpc>
                <a:spcPts val="2591"/>
              </a:lnSpc>
              <a:buFont typeface="Arial"/>
              <a:buChar char="•"/>
            </a:pPr>
            <a:r>
              <a:rPr lang="en-US" sz="1599">
                <a:solidFill>
                  <a:srgbClr val="FFFFFF"/>
                </a:solidFill>
                <a:latin typeface="Poppins Light"/>
              </a:rPr>
              <a:t>Users can ask AADI to search for specific topics or open web pages, facilitating quick access to information.</a:t>
            </a:r>
          </a:p>
          <a:p>
            <a:pPr>
              <a:lnSpc>
                <a:spcPts val="2591"/>
              </a:lnSpc>
            </a:pPr>
            <a:endParaRPr lang="en-US" sz="1599">
              <a:solidFill>
                <a:srgbClr val="FFFFFF"/>
              </a:solidFill>
              <a:latin typeface="Poppins Light"/>
            </a:endParaRPr>
          </a:p>
        </p:txBody>
      </p:sp>
      <p:sp>
        <p:nvSpPr>
          <p:cNvPr id="18" name="TextBox 18"/>
          <p:cNvSpPr txBox="1"/>
          <p:nvPr/>
        </p:nvSpPr>
        <p:spPr>
          <a:xfrm>
            <a:off x="12614423" y="6677973"/>
            <a:ext cx="3289996" cy="3877056"/>
          </a:xfrm>
          <a:prstGeom prst="rect">
            <a:avLst/>
          </a:prstGeom>
        </p:spPr>
        <p:txBody>
          <a:bodyPr lIns="0" tIns="0" rIns="0" bIns="0" rtlCol="0" anchor="t">
            <a:spAutoFit/>
          </a:bodyPr>
          <a:lstStyle/>
          <a:p>
            <a:pPr marL="345439" lvl="1" indent="-172720">
              <a:lnSpc>
                <a:spcPts val="2591"/>
              </a:lnSpc>
              <a:buFont typeface="Arial"/>
              <a:buChar char="•"/>
            </a:pPr>
            <a:r>
              <a:rPr lang="en-US" sz="1599">
                <a:solidFill>
                  <a:srgbClr val="FFFFFF"/>
                </a:solidFill>
                <a:latin typeface="Poppins Light"/>
              </a:rPr>
              <a:t>AADI offers system information and management capabilities, allowing users to monitor system resources and perform basic system tasks.</a:t>
            </a:r>
          </a:p>
          <a:p>
            <a:pPr marL="345439" lvl="1" indent="-172720">
              <a:lnSpc>
                <a:spcPts val="2591"/>
              </a:lnSpc>
              <a:buFont typeface="Arial"/>
              <a:buChar char="•"/>
            </a:pPr>
            <a:r>
              <a:rPr lang="en-US" sz="1599">
                <a:solidFill>
                  <a:srgbClr val="FFFFFF"/>
                </a:solidFill>
                <a:latin typeface="Poppins Light"/>
              </a:rPr>
              <a:t>Users can ask AADI about CPU usage,  and other system information, as well as execute commands such as shutdown or restart.</a:t>
            </a:r>
          </a:p>
          <a:p>
            <a:pPr>
              <a:lnSpc>
                <a:spcPts val="2591"/>
              </a:lnSpc>
            </a:pPr>
            <a:endParaRPr lang="en-US" sz="1599">
              <a:solidFill>
                <a:srgbClr val="FFFFFF"/>
              </a:solidFill>
              <a:latin typeface="Poppi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3206800" y="901643"/>
            <a:ext cx="4419993" cy="2000228"/>
          </a:xfrm>
          <a:prstGeom prst="rect">
            <a:avLst/>
          </a:prstGeom>
        </p:spPr>
        <p:txBody>
          <a:bodyPr wrap="square" lIns="0" tIns="0" rIns="0" bIns="0" rtlCol="0" anchor="t">
            <a:spAutoFit/>
          </a:bodyPr>
          <a:lstStyle/>
          <a:p>
            <a:pPr marL="0" lvl="0" indent="0" algn="ctr">
              <a:lnSpc>
                <a:spcPts val="5039"/>
              </a:lnSpc>
              <a:spcBef>
                <a:spcPct val="0"/>
              </a:spcBef>
            </a:pPr>
            <a:r>
              <a:rPr lang="en-US" sz="6999">
                <a:solidFill>
                  <a:srgbClr val="BF78FE"/>
                </a:solidFill>
                <a:latin typeface="Computer Says No Semi-Bold"/>
              </a:rPr>
              <a:t>TIME AND DATE REPORTING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2572651" y="707280"/>
            <a:ext cx="5234219" cy="2026916"/>
          </a:xfrm>
          <a:prstGeom prst="rect">
            <a:avLst/>
          </a:prstGeom>
        </p:spPr>
        <p:txBody>
          <a:bodyPr lIns="0" tIns="0" rIns="0" bIns="0" rtlCol="0" anchor="t">
            <a:spAutoFit/>
          </a:bodyPr>
          <a:lstStyle/>
          <a:p>
            <a:pPr marL="0" lvl="0" indent="0" algn="ctr">
              <a:lnSpc>
                <a:spcPts val="5039"/>
              </a:lnSpc>
              <a:spcBef>
                <a:spcPct val="0"/>
              </a:spcBef>
            </a:pPr>
            <a:r>
              <a:rPr lang="en-US" sz="6999">
                <a:solidFill>
                  <a:srgbClr val="BF78FE"/>
                </a:solidFill>
                <a:latin typeface="Computer Says No Semi-Bold"/>
              </a:rPr>
              <a:t>INTERNET BROWSING AND SEARCH CAPABILITIES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1623424" y="822335"/>
            <a:ext cx="6211951" cy="2641429"/>
          </a:xfrm>
          <a:prstGeom prst="rect">
            <a:avLst/>
          </a:prstGeom>
        </p:spPr>
        <p:txBody>
          <a:bodyPr wrap="square" lIns="0" tIns="0" rIns="0" bIns="0" rtlCol="0" anchor="t">
            <a:spAutoFit/>
          </a:bodyPr>
          <a:lstStyle/>
          <a:p>
            <a:pPr marL="0" lvl="0" indent="0" algn="ctr">
              <a:lnSpc>
                <a:spcPts val="5039"/>
              </a:lnSpc>
              <a:spcBef>
                <a:spcPct val="0"/>
              </a:spcBef>
            </a:pPr>
            <a:r>
              <a:rPr lang="en-US" sz="6999">
                <a:solidFill>
                  <a:srgbClr val="BF78FE"/>
                </a:solidFill>
                <a:latin typeface="Computer Says No Semi-Bold"/>
              </a:rPr>
              <a:t>SYSTEM INFORMATION AND MANAGEMENT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400000">
            <a:off x="4945230"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sp>
      <p:sp>
        <p:nvSpPr>
          <p:cNvPr id="9" name="Freeform 9"/>
          <p:cNvSpPr/>
          <p:nvPr/>
        </p:nvSpPr>
        <p:spPr>
          <a:xfrm>
            <a:off x="3909272" y="3219664"/>
            <a:ext cx="1338053" cy="1923836"/>
          </a:xfrm>
          <a:custGeom>
            <a:avLst/>
            <a:gdLst/>
            <a:ahLst/>
            <a:cxnLst/>
            <a:rect l="l" t="t" r="r" b="b"/>
            <a:pathLst>
              <a:path w="1338053" h="1923836">
                <a:moveTo>
                  <a:pt x="0" y="0"/>
                </a:moveTo>
                <a:lnTo>
                  <a:pt x="1338053" y="0"/>
                </a:lnTo>
                <a:lnTo>
                  <a:pt x="1338053" y="1923836"/>
                </a:lnTo>
                <a:lnTo>
                  <a:pt x="0" y="192383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Freeform 10"/>
          <p:cNvSpPr/>
          <p:nvPr/>
        </p:nvSpPr>
        <p:spPr>
          <a:xfrm>
            <a:off x="8358172" y="3496211"/>
            <a:ext cx="2248520" cy="1733404"/>
          </a:xfrm>
          <a:custGeom>
            <a:avLst/>
            <a:gdLst/>
            <a:ahLst/>
            <a:cxnLst/>
            <a:rect l="l" t="t" r="r" b="b"/>
            <a:pathLst>
              <a:path w="2248520" h="1733404">
                <a:moveTo>
                  <a:pt x="0" y="0"/>
                </a:moveTo>
                <a:lnTo>
                  <a:pt x="2248520" y="0"/>
                </a:lnTo>
                <a:lnTo>
                  <a:pt x="2248520" y="1733404"/>
                </a:lnTo>
                <a:lnTo>
                  <a:pt x="0" y="173340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1" name="Freeform 11"/>
          <p:cNvSpPr/>
          <p:nvPr/>
        </p:nvSpPr>
        <p:spPr>
          <a:xfrm>
            <a:off x="13321879" y="3222251"/>
            <a:ext cx="1921249" cy="1921249"/>
          </a:xfrm>
          <a:custGeom>
            <a:avLst/>
            <a:gdLst/>
            <a:ahLst/>
            <a:cxnLst/>
            <a:rect l="l" t="t" r="r" b="b"/>
            <a:pathLst>
              <a:path w="1921249" h="1921249">
                <a:moveTo>
                  <a:pt x="0" y="0"/>
                </a:moveTo>
                <a:lnTo>
                  <a:pt x="1921248" y="0"/>
                </a:lnTo>
                <a:lnTo>
                  <a:pt x="1921248" y="1921249"/>
                </a:lnTo>
                <a:lnTo>
                  <a:pt x="0" y="1921249"/>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2" name="TextBox 12"/>
          <p:cNvSpPr txBox="1"/>
          <p:nvPr/>
        </p:nvSpPr>
        <p:spPr>
          <a:xfrm>
            <a:off x="3465265" y="1406167"/>
            <a:ext cx="11907578" cy="961802"/>
          </a:xfrm>
          <a:prstGeom prst="rect">
            <a:avLst/>
          </a:prstGeom>
        </p:spPr>
        <p:txBody>
          <a:bodyPr lIns="0" tIns="0" rIns="0" bIns="0" rtlCol="0" anchor="t">
            <a:spAutoFit/>
          </a:bodyPr>
          <a:lstStyle/>
          <a:p>
            <a:pPr marL="0" lvl="0" indent="0" algn="ctr">
              <a:lnSpc>
                <a:spcPts val="7490"/>
              </a:lnSpc>
              <a:spcBef>
                <a:spcPct val="0"/>
              </a:spcBef>
            </a:pPr>
            <a:r>
              <a:rPr lang="en-US" sz="10403">
                <a:solidFill>
                  <a:schemeClr val="bg1"/>
                </a:solidFill>
                <a:latin typeface="Computer Says No"/>
              </a:rPr>
              <a:t>FEATURES AND FUNCTIONALITY</a:t>
            </a:r>
          </a:p>
        </p:txBody>
      </p:sp>
      <p:sp>
        <p:nvSpPr>
          <p:cNvPr id="13" name="TextBox 13"/>
          <p:cNvSpPr txBox="1"/>
          <p:nvPr/>
        </p:nvSpPr>
        <p:spPr>
          <a:xfrm>
            <a:off x="2933300" y="5448690"/>
            <a:ext cx="3289996" cy="923330"/>
          </a:xfrm>
          <a:prstGeom prst="rect">
            <a:avLst/>
          </a:prstGeom>
        </p:spPr>
        <p:txBody>
          <a:bodyPr lIns="0" tIns="0" rIns="0" bIns="0" rtlCol="0" anchor="t">
            <a:spAutoFit/>
          </a:bodyPr>
          <a:lstStyle/>
          <a:p>
            <a:pPr marL="0" lvl="0" indent="0" algn="ctr">
              <a:lnSpc>
                <a:spcPts val="3599"/>
              </a:lnSpc>
              <a:spcBef>
                <a:spcPct val="0"/>
              </a:spcBef>
            </a:pPr>
            <a:r>
              <a:rPr lang="en-US" sz="3200">
                <a:solidFill>
                  <a:schemeClr val="bg1"/>
                </a:solidFill>
                <a:latin typeface="Computer Says No Semi-Bold"/>
              </a:rPr>
              <a:t>ENTERTAINMENT FEATURES</a:t>
            </a:r>
          </a:p>
        </p:txBody>
      </p:sp>
      <p:sp>
        <p:nvSpPr>
          <p:cNvPr id="14" name="TextBox 14"/>
          <p:cNvSpPr txBox="1"/>
          <p:nvPr/>
        </p:nvSpPr>
        <p:spPr>
          <a:xfrm>
            <a:off x="2950086" y="6499912"/>
            <a:ext cx="3311758" cy="3776471"/>
          </a:xfrm>
          <a:prstGeom prst="rect">
            <a:avLst/>
          </a:prstGeom>
        </p:spPr>
        <p:txBody>
          <a:bodyPr lIns="0" tIns="0" rIns="0" bIns="0" rtlCol="0" anchor="t">
            <a:spAutoFit/>
          </a:bodyPr>
          <a:lstStyle/>
          <a:p>
            <a:pPr marL="367034" lvl="1" indent="-183517">
              <a:lnSpc>
                <a:spcPts val="2754"/>
              </a:lnSpc>
              <a:buFont typeface="Arial"/>
              <a:buChar char="•"/>
            </a:pPr>
            <a:r>
              <a:rPr lang="en-US" sz="1700">
                <a:solidFill>
                  <a:srgbClr val="FFFFFF"/>
                </a:solidFill>
                <a:latin typeface="Poppins Light"/>
              </a:rPr>
              <a:t>AADI provides entertainment features such as jokes and music playback to enhance user experience.</a:t>
            </a:r>
          </a:p>
          <a:p>
            <a:pPr marL="367034" lvl="1" indent="-183517">
              <a:lnSpc>
                <a:spcPts val="2754"/>
              </a:lnSpc>
              <a:buFont typeface="Arial"/>
              <a:buChar char="•"/>
            </a:pPr>
            <a:r>
              <a:rPr lang="en-US" sz="1700">
                <a:solidFill>
                  <a:srgbClr val="FFFFFF"/>
                </a:solidFill>
                <a:latin typeface="Poppins Light"/>
              </a:rPr>
              <a:t>Users can ask AADI to tell jokes or play music from their local library, providing moments of relaxation and enjoyment.</a:t>
            </a:r>
          </a:p>
          <a:p>
            <a:pPr>
              <a:lnSpc>
                <a:spcPts val="2754"/>
              </a:lnSpc>
            </a:pPr>
            <a:endParaRPr lang="en-US" sz="1700">
              <a:solidFill>
                <a:srgbClr val="FFFFFF"/>
              </a:solidFill>
              <a:latin typeface="Poppins Light"/>
            </a:endParaRPr>
          </a:p>
        </p:txBody>
      </p:sp>
      <p:sp>
        <p:nvSpPr>
          <p:cNvPr id="15" name="TextBox 15"/>
          <p:cNvSpPr txBox="1"/>
          <p:nvPr/>
        </p:nvSpPr>
        <p:spPr>
          <a:xfrm>
            <a:off x="7774056" y="5699812"/>
            <a:ext cx="3289996" cy="929550"/>
          </a:xfrm>
          <a:prstGeom prst="rect">
            <a:avLst/>
          </a:prstGeom>
        </p:spPr>
        <p:txBody>
          <a:bodyPr lIns="0" tIns="0" rIns="0" bIns="0" rtlCol="0" anchor="t">
            <a:spAutoFit/>
          </a:bodyPr>
          <a:lstStyle/>
          <a:p>
            <a:pPr marL="0" lvl="0" indent="0" algn="ctr">
              <a:lnSpc>
                <a:spcPts val="3600"/>
              </a:lnSpc>
              <a:spcBef>
                <a:spcPct val="0"/>
              </a:spcBef>
            </a:pPr>
            <a:r>
              <a:rPr lang="en-US" sz="5400" dirty="0">
                <a:solidFill>
                  <a:schemeClr val="bg1"/>
                </a:solidFill>
                <a:latin typeface="Computer Says No"/>
              </a:rPr>
              <a:t> FILE MANAGEMENT</a:t>
            </a:r>
          </a:p>
        </p:txBody>
      </p:sp>
      <p:sp>
        <p:nvSpPr>
          <p:cNvPr id="16" name="TextBox 16"/>
          <p:cNvSpPr txBox="1"/>
          <p:nvPr/>
        </p:nvSpPr>
        <p:spPr>
          <a:xfrm>
            <a:off x="12636346" y="5471212"/>
            <a:ext cx="3289996" cy="923330"/>
          </a:xfrm>
          <a:prstGeom prst="rect">
            <a:avLst/>
          </a:prstGeom>
        </p:spPr>
        <p:txBody>
          <a:bodyPr lIns="0" tIns="0" rIns="0" bIns="0" rtlCol="0" anchor="t">
            <a:spAutoFit/>
          </a:bodyPr>
          <a:lstStyle/>
          <a:p>
            <a:pPr marL="0" lvl="0" indent="0" algn="ctr">
              <a:lnSpc>
                <a:spcPts val="3600"/>
              </a:lnSpc>
              <a:spcBef>
                <a:spcPct val="0"/>
              </a:spcBef>
            </a:pPr>
            <a:r>
              <a:rPr lang="en-US" sz="3200">
                <a:solidFill>
                  <a:schemeClr val="bg1"/>
                </a:solidFill>
                <a:latin typeface="Computer Says No Semi-Bold"/>
              </a:rPr>
              <a:t>USER INPUT RETENTION</a:t>
            </a:r>
          </a:p>
        </p:txBody>
      </p:sp>
      <p:sp>
        <p:nvSpPr>
          <p:cNvPr id="17" name="TextBox 17"/>
          <p:cNvSpPr txBox="1"/>
          <p:nvPr/>
        </p:nvSpPr>
        <p:spPr>
          <a:xfrm>
            <a:off x="7957550" y="6730926"/>
            <a:ext cx="3037045" cy="3433572"/>
          </a:xfrm>
          <a:prstGeom prst="rect">
            <a:avLst/>
          </a:prstGeom>
        </p:spPr>
        <p:txBody>
          <a:bodyPr lIns="0" tIns="0" rIns="0" bIns="0" rtlCol="0" anchor="t">
            <a:spAutoFit/>
          </a:bodyPr>
          <a:lstStyle/>
          <a:p>
            <a:pPr marL="367031" lvl="1" indent="-183515">
              <a:lnSpc>
                <a:spcPts val="2754"/>
              </a:lnSpc>
              <a:buFont typeface="Arial"/>
              <a:buChar char="•"/>
            </a:pPr>
            <a:r>
              <a:rPr lang="en-US" sz="1700">
                <a:solidFill>
                  <a:srgbClr val="FFFFFF"/>
                </a:solidFill>
                <a:latin typeface="Poppins Light"/>
              </a:rPr>
              <a:t>AADI assists users in managing files and directories on their desktop systems.</a:t>
            </a:r>
          </a:p>
          <a:p>
            <a:pPr marL="367031" lvl="1" indent="-183515">
              <a:lnSpc>
                <a:spcPts val="2754"/>
              </a:lnSpc>
              <a:buFont typeface="Arial"/>
              <a:buChar char="•"/>
            </a:pPr>
            <a:r>
              <a:rPr lang="en-US" sz="1700">
                <a:solidFill>
                  <a:srgbClr val="FFFFFF"/>
                </a:solidFill>
                <a:latin typeface="Poppins Light"/>
              </a:rPr>
              <a:t>Users can ask AADI to create, delete, or rename files, streamlining file management tasks.</a:t>
            </a:r>
          </a:p>
          <a:p>
            <a:pPr>
              <a:lnSpc>
                <a:spcPts val="2754"/>
              </a:lnSpc>
            </a:pPr>
            <a:endParaRPr lang="en-US" sz="1700">
              <a:solidFill>
                <a:srgbClr val="FFFFFF"/>
              </a:solidFill>
              <a:latin typeface="Poppins Light"/>
            </a:endParaRPr>
          </a:p>
        </p:txBody>
      </p:sp>
      <p:sp>
        <p:nvSpPr>
          <p:cNvPr id="18" name="TextBox 18"/>
          <p:cNvSpPr txBox="1"/>
          <p:nvPr/>
        </p:nvSpPr>
        <p:spPr>
          <a:xfrm>
            <a:off x="12893842" y="6722254"/>
            <a:ext cx="2775004" cy="2714847"/>
          </a:xfrm>
          <a:prstGeom prst="rect">
            <a:avLst/>
          </a:prstGeom>
        </p:spPr>
        <p:txBody>
          <a:bodyPr lIns="0" tIns="0" rIns="0" bIns="0" rtlCol="0" anchor="t">
            <a:spAutoFit/>
          </a:bodyPr>
          <a:lstStyle/>
          <a:p>
            <a:pPr>
              <a:lnSpc>
                <a:spcPts val="2754"/>
              </a:lnSpc>
            </a:pPr>
            <a:r>
              <a:rPr lang="en-US" sz="1700">
                <a:solidFill>
                  <a:srgbClr val="FFFFFF"/>
                </a:solidFill>
                <a:latin typeface="Poppins Light"/>
              </a:rPr>
              <a:t>.Users can rely on AADI to remember previous interactions and tailor responses accordingly, creating a more personalized and seamless interaction.</a:t>
            </a:r>
          </a:p>
          <a:p>
            <a:pPr algn="ctr">
              <a:lnSpc>
                <a:spcPts val="2439"/>
              </a:lnSpc>
            </a:pPr>
            <a:endParaRPr lang="en-US" sz="1700">
              <a:solidFill>
                <a:srgbClr val="FFFFFF"/>
              </a:solidFill>
              <a:latin typeface="Poppins Ligh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1271</Words>
  <Application>Microsoft Office PowerPoint</Application>
  <PresentationFormat>Custom</PresentationFormat>
  <Paragraphs>104</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Poppins Bold</vt:lpstr>
      <vt:lpstr>Computer Says No</vt:lpstr>
      <vt:lpstr>Computer Says No Semi-Bold</vt:lpstr>
      <vt:lpstr>Poppins</vt:lpstr>
      <vt:lpstr>Poppins Thin</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AADI</dc:title>
  <cp:lastModifiedBy>Harshaa</cp:lastModifiedBy>
  <cp:revision>3</cp:revision>
  <dcterms:created xsi:type="dcterms:W3CDTF">2006-08-16T00:00:00Z</dcterms:created>
  <dcterms:modified xsi:type="dcterms:W3CDTF">2024-05-04T17:01:54Z</dcterms:modified>
  <dc:identifier>DAGDDhah2lE</dc:identifier>
</cp:coreProperties>
</file>